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22"/>
  </p:notesMasterIdLst>
  <p:sldIdLst>
    <p:sldId id="267" r:id="rId2"/>
    <p:sldId id="316" r:id="rId3"/>
    <p:sldId id="269" r:id="rId4"/>
    <p:sldId id="272" r:id="rId5"/>
    <p:sldId id="273" r:id="rId6"/>
    <p:sldId id="274" r:id="rId7"/>
    <p:sldId id="275" r:id="rId8"/>
    <p:sldId id="277" r:id="rId9"/>
    <p:sldId id="326" r:id="rId10"/>
    <p:sldId id="279" r:id="rId11"/>
    <p:sldId id="318" r:id="rId12"/>
    <p:sldId id="282" r:id="rId13"/>
    <p:sldId id="283" r:id="rId14"/>
    <p:sldId id="284" r:id="rId15"/>
    <p:sldId id="319" r:id="rId16"/>
    <p:sldId id="286" r:id="rId17"/>
    <p:sldId id="287" r:id="rId18"/>
    <p:sldId id="288" r:id="rId19"/>
    <p:sldId id="327" r:id="rId20"/>
    <p:sldId id="32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56" autoAdjust="0"/>
    <p:restoredTop sz="91993" autoAdjust="0"/>
  </p:normalViewPr>
  <p:slideViewPr>
    <p:cSldViewPr>
      <p:cViewPr>
        <p:scale>
          <a:sx n="75" d="100"/>
          <a:sy n="75" d="100"/>
        </p:scale>
        <p:origin x="472" y="-6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8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0A8AC-6E98-4AD0-A05E-55560B0A135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DFFEE-A45F-4170-9C0F-AE9067F5A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95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650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16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1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36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586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56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488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552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79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25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31/01/2022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858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E8BC39-7020-49FC-80D0-D1EAD488CBC0}" type="datetimeFigureOut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31/01/2022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D0521C-0371-4AE2-9C2C-1A832593453F}" type="slidenum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0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hyperlink" Target="https://www.ndl.go.jp/france/fr/part1/s1_3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a.wikipedia.org/wiki/%E6%B0%91%E6%B3%95%E5%85%B8%E8%AB%96%E4%BA%8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igital.archives.go.jp/img/153895" TargetMode="Externa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oplern.hatenablog.com/entry/2018/08/18/00440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chapitre 1 – histoire moderne et contemporaine du droit japonais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/>
              <a:t>I) La modernisation des institutions </a:t>
            </a:r>
            <a:r>
              <a:rPr lang="fr-FR" dirty="0" smtClean="0"/>
              <a:t>politiques et </a:t>
            </a:r>
            <a:r>
              <a:rPr lang="fr-FR" dirty="0"/>
              <a:t>du droit sous Meiji </a:t>
            </a:r>
            <a:endParaRPr lang="fr-FR" dirty="0" smtClean="0"/>
          </a:p>
          <a:p>
            <a:pPr>
              <a:buFont typeface="Wingdings" panose="05000000000000000000" pitchFamily="2" charset="2"/>
              <a:buChar char="v"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A – Le traumatisme des traités inégaux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B – Codification et modernisation du droit japonais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C – La Constitution du Japon impérial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3955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1" y="692696"/>
            <a:ext cx="8686800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fr-FR" altLang="ja-JP" dirty="0" smtClean="0"/>
              <a:t>Le droit pénal au japon avant l’arrivée de </a:t>
            </a:r>
            <a:br>
              <a:rPr lang="fr-FR" altLang="ja-JP" dirty="0" smtClean="0"/>
            </a:br>
            <a:r>
              <a:rPr lang="fr-FR" altLang="ja-JP" dirty="0" err="1" smtClean="0"/>
              <a:t>gustave</a:t>
            </a:r>
            <a:r>
              <a:rPr lang="fr-FR" altLang="ja-JP" dirty="0" smtClean="0"/>
              <a:t> </a:t>
            </a:r>
            <a:r>
              <a:rPr lang="fr-FR" altLang="ja-JP" dirty="0" err="1" smtClean="0"/>
              <a:t>émile</a:t>
            </a:r>
            <a:r>
              <a:rPr lang="fr-FR" altLang="ja-JP" dirty="0" smtClean="0"/>
              <a:t> </a:t>
            </a:r>
            <a:r>
              <a:rPr lang="fr-FR" altLang="ja-JP" dirty="0" err="1" smtClean="0"/>
              <a:t>boissonnade</a:t>
            </a:r>
            <a:r>
              <a:rPr lang="fr-FR" altLang="ja-JP" dirty="0" smtClean="0"/>
              <a:t/>
            </a:r>
            <a:br>
              <a:rPr lang="fr-FR" altLang="ja-JP" dirty="0" smtClean="0"/>
            </a:br>
            <a:r>
              <a:rPr lang="fr-FR" altLang="ja-JP" sz="2000" dirty="0" err="1" smtClean="0"/>
              <a:t>Kujikata</a:t>
            </a:r>
            <a:r>
              <a:rPr lang="fr-FR" altLang="ja-JP" sz="2000" dirty="0" smtClean="0"/>
              <a:t> </a:t>
            </a:r>
            <a:r>
              <a:rPr lang="fr-FR" altLang="ja-JP" sz="2000" dirty="0" err="1"/>
              <a:t>osadamegaki</a:t>
            </a:r>
            <a:r>
              <a:rPr lang="fr-FR" altLang="ja-JP" sz="2000" dirty="0"/>
              <a:t> </a:t>
            </a:r>
            <a:r>
              <a:rPr lang="ja-JP" altLang="fr-FR" sz="2000" dirty="0"/>
              <a:t>公事方御定書 </a:t>
            </a:r>
            <a:r>
              <a:rPr lang="fr-FR" altLang="ja-JP" sz="2000" dirty="0"/>
              <a:t>(1742)</a:t>
            </a:r>
            <a:endParaRPr lang="fr-FR" dirty="0"/>
          </a:p>
        </p:txBody>
      </p:sp>
      <p:pic>
        <p:nvPicPr>
          <p:cNvPr id="3074" name="Picture 2" descr="Résultat de recherche d'images pour &quot;公事方御定書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89648"/>
            <a:ext cx="659567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499991" y="1844824"/>
            <a:ext cx="4656473" cy="331236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0" y="1847206"/>
            <a:ext cx="4572000" cy="2636585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Modernisation </a:t>
            </a:r>
            <a:r>
              <a:rPr lang="fr-FR" dirty="0">
                <a:solidFill>
                  <a:schemeClr val="accent2"/>
                </a:solidFill>
              </a:rPr>
              <a:t>du droit </a:t>
            </a:r>
            <a:r>
              <a:rPr lang="fr-FR" dirty="0" smtClean="0">
                <a:solidFill>
                  <a:schemeClr val="accent2"/>
                </a:solidFill>
              </a:rPr>
              <a:t>pénal </a:t>
            </a:r>
            <a:r>
              <a:rPr lang="fr-FR" dirty="0"/>
              <a:t>japonais </a:t>
            </a:r>
            <a:r>
              <a:rPr lang="fr-FR" dirty="0" smtClean="0"/>
              <a:t>considéré comme barbare était la </a:t>
            </a:r>
            <a:r>
              <a:rPr lang="fr-FR" dirty="0"/>
              <a:t>condition préalable à la </a:t>
            </a:r>
            <a:r>
              <a:rPr lang="fr-FR" dirty="0">
                <a:solidFill>
                  <a:schemeClr val="accent2"/>
                </a:solidFill>
              </a:rPr>
              <a:t>renégociation des traités </a:t>
            </a:r>
            <a:r>
              <a:rPr lang="fr-FR" dirty="0"/>
              <a:t>(surtout la clause d’extraterritorialité</a:t>
            </a:r>
            <a:r>
              <a:rPr lang="fr-FR" dirty="0" smtClean="0"/>
              <a:t>)</a:t>
            </a:r>
          </a:p>
          <a:p>
            <a:pPr>
              <a:buFont typeface="Wingdings" pitchFamily="2" charset="2"/>
              <a:buChar char="v"/>
            </a:pPr>
            <a:r>
              <a:rPr lang="fr-FR" dirty="0">
                <a:solidFill>
                  <a:schemeClr val="accent2"/>
                </a:solidFill>
              </a:rPr>
              <a:t>Torture judiciaire </a:t>
            </a:r>
            <a:r>
              <a:rPr lang="fr-FR" dirty="0"/>
              <a:t>(abolie en 1879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7416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Nono\Documents\Documents japon\Cours 2016-2017\Introduction au Droit\DSCN93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35029" r="12988" b="17727"/>
          <a:stretch/>
        </p:blipFill>
        <p:spPr bwMode="auto">
          <a:xfrm>
            <a:off x="1763688" y="3861707"/>
            <a:ext cx="5729734" cy="29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6257" y="0"/>
            <a:ext cx="9108504" cy="3849720"/>
            <a:chOff x="35496" y="2492896"/>
            <a:chExt cx="9108504" cy="3849720"/>
          </a:xfrm>
        </p:grpSpPr>
        <p:grpSp>
          <p:nvGrpSpPr>
            <p:cNvPr id="4" name="Groupe 3"/>
            <p:cNvGrpSpPr/>
            <p:nvPr/>
          </p:nvGrpSpPr>
          <p:grpSpPr>
            <a:xfrm>
              <a:off x="2195736" y="2492896"/>
              <a:ext cx="6948264" cy="3823501"/>
              <a:chOff x="-459286" y="1137500"/>
              <a:chExt cx="8849107" cy="5263661"/>
            </a:xfrm>
          </p:grpSpPr>
          <p:pic>
            <p:nvPicPr>
              <p:cNvPr id="5" name="Image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59286" y="1144577"/>
                <a:ext cx="2511006" cy="5256584"/>
              </a:xfrm>
              <a:prstGeom prst="rect">
                <a:avLst/>
              </a:prstGeom>
            </p:spPr>
          </p:pic>
          <p:pic>
            <p:nvPicPr>
              <p:cNvPr id="6" name="Image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720" y="1137500"/>
                <a:ext cx="6338101" cy="5256584"/>
              </a:xfrm>
              <a:prstGeom prst="rect">
                <a:avLst/>
              </a:prstGeom>
            </p:spPr>
          </p:pic>
        </p:grpSp>
        <p:pic>
          <p:nvPicPr>
            <p:cNvPr id="9" name="Image 8"/>
            <p:cNvPicPr/>
            <p:nvPr/>
          </p:nvPicPr>
          <p:blipFill rotWithShape="1">
            <a:blip r:embed="rId5"/>
            <a:srcRect l="5882"/>
            <a:stretch/>
          </p:blipFill>
          <p:spPr>
            <a:xfrm>
              <a:off x="35496" y="2498245"/>
              <a:ext cx="2304256" cy="3844371"/>
            </a:xfrm>
            <a:prstGeom prst="rect">
              <a:avLst/>
            </a:prstGeom>
          </p:spPr>
        </p:pic>
      </p:grpSp>
      <p:cxnSp>
        <p:nvCxnSpPr>
          <p:cNvPr id="12" name="Connecteur droit avec flèche 11"/>
          <p:cNvCxnSpPr/>
          <p:nvPr/>
        </p:nvCxnSpPr>
        <p:spPr>
          <a:xfrm flipH="1" flipV="1">
            <a:off x="6156176" y="2636912"/>
            <a:ext cx="360040" cy="2808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V="1">
            <a:off x="4508586" y="3212976"/>
            <a:ext cx="748789" cy="24482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19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Codification et modernisation du Droit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" y="1844824"/>
            <a:ext cx="7164289" cy="4896543"/>
          </a:xfrm>
        </p:spPr>
        <p:txBody>
          <a:bodyPr anchor="t"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fr-FR" sz="1400" dirty="0"/>
              <a:t>Le gouvernement shogunal, puis impérial envoie des juristes japonais en France, en Prusse/Allemagne et en </a:t>
            </a:r>
            <a:r>
              <a:rPr lang="fr-FR" sz="1400" dirty="0" smtClean="0"/>
              <a:t>Angleterre (notamment pendant la mission </a:t>
            </a:r>
            <a:r>
              <a:rPr lang="fr-FR" sz="1400" dirty="0" err="1" smtClean="0"/>
              <a:t>Iwakura</a:t>
            </a:r>
            <a:r>
              <a:rPr lang="fr-FR" sz="1400" dirty="0" smtClean="0"/>
              <a:t> en 1871-73).</a:t>
            </a:r>
            <a:endParaRPr lang="fr-FR" sz="1400" dirty="0"/>
          </a:p>
          <a:p>
            <a:pPr>
              <a:buFont typeface="Wingdings" pitchFamily="2" charset="2"/>
              <a:buChar char="v"/>
            </a:pPr>
            <a:r>
              <a:rPr lang="fr-FR" sz="1400" dirty="0"/>
              <a:t>Il recrute également des juristes étrangers (</a:t>
            </a:r>
            <a:r>
              <a:rPr lang="fr-FR" sz="1400" i="1" dirty="0" err="1">
                <a:solidFill>
                  <a:schemeClr val="accent2"/>
                </a:solidFill>
              </a:rPr>
              <a:t>oyatoi</a:t>
            </a:r>
            <a:r>
              <a:rPr lang="fr-FR" sz="1400" i="1" dirty="0">
                <a:solidFill>
                  <a:schemeClr val="accent2"/>
                </a:solidFill>
              </a:rPr>
              <a:t> </a:t>
            </a:r>
            <a:r>
              <a:rPr lang="fr-FR" sz="1400" i="1" dirty="0" err="1">
                <a:solidFill>
                  <a:schemeClr val="accent2"/>
                </a:solidFill>
              </a:rPr>
              <a:t>gaikokujin</a:t>
            </a:r>
            <a:r>
              <a:rPr lang="fr-FR" sz="1400" i="1" dirty="0">
                <a:solidFill>
                  <a:schemeClr val="accent2"/>
                </a:solidFill>
              </a:rPr>
              <a:t> </a:t>
            </a:r>
            <a:r>
              <a:rPr lang="ja-JP" altLang="fr-FR" sz="1400" dirty="0"/>
              <a:t>お雇い外国人</a:t>
            </a:r>
            <a:r>
              <a:rPr lang="fr-FR" altLang="ja-JP" sz="1400" dirty="0"/>
              <a:t>), qui pour certains sont très bien payés. </a:t>
            </a:r>
            <a:r>
              <a:rPr lang="fr-FR" altLang="ja-JP" sz="1400" dirty="0" err="1"/>
              <a:t>Boissonnade</a:t>
            </a:r>
            <a:r>
              <a:rPr lang="fr-FR" altLang="ja-JP" sz="1400" dirty="0"/>
              <a:t>, qui est resté le plus longtemps (22 ans), était payé plus cher que le Premier ministre </a:t>
            </a:r>
            <a:r>
              <a:rPr lang="fr-FR" altLang="ja-JP" sz="1400" dirty="0" smtClean="0"/>
              <a:t>japonais (14K Yen)… </a:t>
            </a:r>
            <a:r>
              <a:rPr lang="fr-FR" altLang="ja-JP" sz="1400" dirty="0"/>
              <a:t>Ca n’était pas le cas de tous…</a:t>
            </a:r>
            <a:endParaRPr lang="fr-FR" sz="1200" dirty="0"/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fr-FR" sz="1600" b="1" u="sng" dirty="0" smtClean="0"/>
              <a:t>Différentes écoles : 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</a:pPr>
            <a:r>
              <a:rPr lang="fr-FR" sz="1400" dirty="0" smtClean="0"/>
              <a:t>Droit français et droit prussien/allemand (droit continental, </a:t>
            </a:r>
            <a:r>
              <a:rPr lang="fr-FR" sz="1400" dirty="0" smtClean="0">
                <a:solidFill>
                  <a:schemeClr val="accent2"/>
                </a:solidFill>
              </a:rPr>
              <a:t>droit écrit</a:t>
            </a:r>
            <a:r>
              <a:rPr lang="fr-FR" sz="1400" dirty="0" smtClean="0"/>
              <a:t>)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</a:pPr>
            <a:r>
              <a:rPr lang="fr-FR" sz="1400" dirty="0" smtClean="0"/>
              <a:t>Droit anglais (</a:t>
            </a:r>
            <a:r>
              <a:rPr lang="fr-FR" sz="1400" dirty="0" smtClean="0">
                <a:solidFill>
                  <a:schemeClr val="accent2"/>
                </a:solidFill>
              </a:rPr>
              <a:t>droit coutumier</a:t>
            </a:r>
            <a:r>
              <a:rPr lang="fr-FR" sz="1400" dirty="0" smtClean="0"/>
              <a:t>, jurisprudentiel)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fr-FR" sz="1600" b="1" u="sng" dirty="0" smtClean="0"/>
              <a:t>Codification du droit japonais :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</a:pPr>
            <a:r>
              <a:rPr lang="fr-FR" sz="1400" dirty="0" smtClean="0"/>
              <a:t>Influence </a:t>
            </a:r>
            <a:r>
              <a:rPr lang="fr-FR" sz="1400" dirty="0" smtClean="0">
                <a:solidFill>
                  <a:schemeClr val="accent2"/>
                </a:solidFill>
              </a:rPr>
              <a:t>française</a:t>
            </a:r>
            <a:r>
              <a:rPr lang="fr-FR" sz="1400" dirty="0" smtClean="0"/>
              <a:t>, puis influence </a:t>
            </a:r>
            <a:r>
              <a:rPr lang="fr-FR" sz="1400" dirty="0" smtClean="0">
                <a:solidFill>
                  <a:schemeClr val="accent2"/>
                </a:solidFill>
              </a:rPr>
              <a:t>allemande</a:t>
            </a:r>
            <a:r>
              <a:rPr lang="fr-FR" sz="1400" dirty="0" smtClean="0"/>
              <a:t> (à l’image de la Constitution)</a:t>
            </a:r>
          </a:p>
          <a:p>
            <a:pPr lvl="1">
              <a:spcBef>
                <a:spcPts val="0"/>
              </a:spcBef>
              <a:buFont typeface="Wingdings" pitchFamily="2" charset="2"/>
              <a:buChar char="v"/>
            </a:pPr>
            <a:r>
              <a:rPr lang="fr-FR" sz="1400" dirty="0" smtClean="0"/>
              <a:t>Pour aller plus loin </a:t>
            </a: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altLang="fr-FR" sz="1400" dirty="0" smtClean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fr-FR" altLang="fr-FR" sz="1400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://www.ndl.go.jp/france/fr/part1/s1_3.html</a:t>
            </a:r>
            <a:r>
              <a:rPr lang="fr-FR" altLang="fr-FR" sz="1400" dirty="0">
                <a:solidFill>
                  <a:schemeClr val="tx1"/>
                </a:solidFill>
              </a:rPr>
              <a:t> </a:t>
            </a:r>
            <a:endParaRPr lang="fr-FR" altLang="fr-F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fr-FR" sz="1400" u="sng" dirty="0" smtClean="0"/>
              <a:t>Code </a:t>
            </a:r>
            <a:r>
              <a:rPr lang="fr-FR" sz="1400" u="sng" dirty="0"/>
              <a:t>pénal </a:t>
            </a:r>
            <a:r>
              <a:rPr lang="fr-FR" sz="1400" dirty="0" smtClean="0"/>
              <a:t>(</a:t>
            </a:r>
            <a:r>
              <a:rPr lang="fr-FR" sz="1400" i="1" dirty="0" err="1" smtClean="0"/>
              <a:t>keihô</a:t>
            </a:r>
            <a:r>
              <a:rPr lang="fr-FR" sz="1400" dirty="0" smtClean="0"/>
              <a:t> </a:t>
            </a:r>
            <a:r>
              <a:rPr lang="ja-JP" altLang="fr-FR" sz="1100" dirty="0" smtClean="0"/>
              <a:t>刑法</a:t>
            </a:r>
            <a:r>
              <a:rPr lang="fr-FR" altLang="ja-JP" sz="1400" dirty="0" smtClean="0"/>
              <a:t>) </a:t>
            </a:r>
            <a:r>
              <a:rPr lang="fr-FR" sz="1400" dirty="0" smtClean="0"/>
              <a:t>et </a:t>
            </a:r>
            <a:r>
              <a:rPr lang="fr-FR" sz="1400" u="sng" dirty="0"/>
              <a:t>code de procédure pénale</a:t>
            </a:r>
            <a:r>
              <a:rPr lang="fr-FR" sz="1400" dirty="0"/>
              <a:t> </a:t>
            </a:r>
            <a:r>
              <a:rPr lang="fr-FR" sz="1400" dirty="0" smtClean="0"/>
              <a:t>(</a:t>
            </a:r>
            <a:r>
              <a:rPr lang="fr-FR" sz="1400" i="1" dirty="0" err="1" smtClean="0"/>
              <a:t>keiji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soshôhô</a:t>
            </a:r>
            <a:r>
              <a:rPr lang="fr-FR" sz="1400" i="1" dirty="0" smtClean="0"/>
              <a:t> </a:t>
            </a:r>
            <a:r>
              <a:rPr lang="ja-JP" altLang="fr-FR" sz="1100" dirty="0" smtClean="0"/>
              <a:t>刑事訴訟法</a:t>
            </a:r>
            <a:r>
              <a:rPr lang="fr-FR" altLang="ja-JP" sz="1400" dirty="0" smtClean="0"/>
              <a:t>) </a:t>
            </a:r>
            <a:r>
              <a:rPr lang="fr-FR" sz="1400" dirty="0" smtClean="0"/>
              <a:t>promulgués </a:t>
            </a:r>
            <a:r>
              <a:rPr lang="fr-FR" sz="1400" dirty="0"/>
              <a:t>en </a:t>
            </a:r>
            <a:r>
              <a:rPr lang="fr-FR" sz="1400" dirty="0" smtClean="0"/>
              <a:t>1877</a:t>
            </a:r>
            <a:r>
              <a:rPr lang="fr-FR" sz="1400" dirty="0"/>
              <a:t> </a:t>
            </a:r>
            <a:r>
              <a:rPr lang="fr-FR" sz="1400" dirty="0" smtClean="0"/>
              <a:t>et mis en vigueur en 1882.  Tentative non réalisée d’introduire un jury populaire comme en France (</a:t>
            </a:r>
            <a:r>
              <a:rPr lang="fr-FR" sz="1400" dirty="0" err="1" smtClean="0"/>
              <a:t>Vanoverbeke</a:t>
            </a:r>
            <a:r>
              <a:rPr lang="fr-FR" sz="1400" dirty="0" smtClean="0"/>
              <a:t>, 2014).  Abolition de la torture judiciaire en 1879.</a:t>
            </a:r>
          </a:p>
          <a:p>
            <a:pPr>
              <a:buFont typeface="Wingdings" pitchFamily="2" charset="2"/>
              <a:buChar char="v"/>
            </a:pPr>
            <a:r>
              <a:rPr lang="fr-FR" sz="1400" u="sng" dirty="0" smtClean="0"/>
              <a:t>Code </a:t>
            </a:r>
            <a:r>
              <a:rPr lang="fr-FR" sz="1400" u="sng" dirty="0"/>
              <a:t>civil </a:t>
            </a:r>
            <a:r>
              <a:rPr lang="fr-FR" sz="1400" dirty="0" smtClean="0"/>
              <a:t>(</a:t>
            </a:r>
            <a:r>
              <a:rPr lang="fr-FR" sz="1400" i="1" dirty="0" err="1" smtClean="0"/>
              <a:t>minpô</a:t>
            </a:r>
            <a:r>
              <a:rPr lang="fr-FR" sz="1400" dirty="0" smtClean="0"/>
              <a:t> </a:t>
            </a:r>
            <a:r>
              <a:rPr lang="ja-JP" altLang="fr-FR" sz="1100" dirty="0" smtClean="0"/>
              <a:t>民法</a:t>
            </a:r>
            <a:r>
              <a:rPr lang="fr-FR" altLang="ja-JP" sz="1400" dirty="0" smtClean="0"/>
              <a:t>) </a:t>
            </a:r>
            <a:r>
              <a:rPr lang="fr-FR" sz="1400" dirty="0" smtClean="0"/>
              <a:t>promulgué </a:t>
            </a:r>
            <a:r>
              <a:rPr lang="fr-FR" sz="1400" dirty="0"/>
              <a:t>en 1890 (devait entrer en vigueur en </a:t>
            </a:r>
            <a:r>
              <a:rPr lang="fr-FR" sz="1400" dirty="0" smtClean="0"/>
              <a:t>1893, mais abandonné suite à la « querelle du Code civil »)</a:t>
            </a:r>
            <a:endParaRPr lang="fr-FR" sz="1400" dirty="0"/>
          </a:p>
          <a:p>
            <a:pPr>
              <a:buFont typeface="Wingdings" pitchFamily="2" charset="2"/>
              <a:buChar char="v"/>
            </a:pPr>
            <a:r>
              <a:rPr lang="fr-FR" sz="1400" u="sng" dirty="0"/>
              <a:t>Code de </a:t>
            </a:r>
            <a:r>
              <a:rPr lang="fr-FR" sz="1400" u="sng" dirty="0" smtClean="0"/>
              <a:t>commerce </a:t>
            </a:r>
            <a:r>
              <a:rPr lang="fr-FR" sz="1400" dirty="0" smtClean="0"/>
              <a:t>(</a:t>
            </a:r>
            <a:r>
              <a:rPr lang="fr-FR" altLang="ja-JP" sz="1400" i="1" dirty="0" err="1"/>
              <a:t>shôhô</a:t>
            </a:r>
            <a:r>
              <a:rPr lang="fr-FR" altLang="ja-JP" sz="1400" dirty="0"/>
              <a:t> </a:t>
            </a:r>
            <a:r>
              <a:rPr lang="ja-JP" altLang="fr-FR" sz="1100" dirty="0"/>
              <a:t>商</a:t>
            </a:r>
            <a:r>
              <a:rPr lang="ja-JP" altLang="fr-FR" sz="1100" dirty="0" smtClean="0"/>
              <a:t>法</a:t>
            </a:r>
            <a:r>
              <a:rPr lang="fr-FR" altLang="ja-JP" sz="1400" dirty="0" smtClean="0"/>
              <a:t>) </a:t>
            </a:r>
            <a:r>
              <a:rPr lang="fr-FR" sz="1400" dirty="0" smtClean="0"/>
              <a:t>promulgué </a:t>
            </a:r>
            <a:r>
              <a:rPr lang="fr-FR" sz="1400" dirty="0"/>
              <a:t>en 1890 (devait entrer en vigueur en </a:t>
            </a:r>
            <a:r>
              <a:rPr lang="fr-FR" sz="1400" dirty="0" smtClean="0"/>
              <a:t>1891, abandonné également)</a:t>
            </a:r>
          </a:p>
          <a:p>
            <a:pPr marL="0" indent="0">
              <a:buNone/>
            </a:pPr>
            <a:endParaRPr lang="fr-FR" sz="14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07" y="5157192"/>
            <a:ext cx="2032305" cy="169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https://upload.wikimedia.org/wikipedia/commons/thumb/8/81/Boissonade.jpg/220px-Boissona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27" y="1340768"/>
            <a:ext cx="1838977" cy="231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199057" y="4150821"/>
            <a:ext cx="1909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2"/>
                </a:solidFill>
              </a:rPr>
              <a:t>Gustave </a:t>
            </a:r>
            <a:r>
              <a:rPr lang="fr-FR" b="1" dirty="0" err="1">
                <a:solidFill>
                  <a:schemeClr val="tx2"/>
                </a:solidFill>
              </a:rPr>
              <a:t>Emile</a:t>
            </a:r>
            <a:r>
              <a:rPr lang="fr-FR" b="1" dirty="0">
                <a:solidFill>
                  <a:schemeClr val="tx2"/>
                </a:solidFill>
              </a:rPr>
              <a:t> </a:t>
            </a:r>
            <a:r>
              <a:rPr lang="fr-FR" b="1" dirty="0" err="1">
                <a:solidFill>
                  <a:schemeClr val="tx2"/>
                </a:solidFill>
              </a:rPr>
              <a:t>Boissonnade</a:t>
            </a:r>
            <a:endParaRPr lang="fr-FR" b="1" dirty="0">
              <a:solidFill>
                <a:schemeClr val="tx2"/>
              </a:solidFill>
            </a:endParaRPr>
          </a:p>
        </p:txBody>
      </p:sp>
      <p:pic>
        <p:nvPicPr>
          <p:cNvPr id="2052" name="Picture 4" descr="Drapeau de la France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9" y="4642924"/>
            <a:ext cx="462683" cy="30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988" y="290627"/>
            <a:ext cx="2413455" cy="3825583"/>
          </a:xfrm>
          <a:prstGeom prst="rect">
            <a:avLst/>
          </a:prstGeom>
        </p:spPr>
      </p:pic>
      <p:pic>
        <p:nvPicPr>
          <p:cNvPr id="6146" name="Picture 2" descr="La Mission Iwakura : un tour de l'Occident il y a 150 ans Journal du Jap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947759"/>
            <a:ext cx="2952328" cy="233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23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715962"/>
            <a:ext cx="7931224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/>
              <a:t>La querelle sur le « code CIVIL </a:t>
            </a:r>
            <a:r>
              <a:rPr lang="fr-FR" dirty="0" err="1" smtClean="0"/>
              <a:t>boissonnade</a:t>
            </a:r>
            <a:r>
              <a:rPr lang="fr-FR" dirty="0" smtClean="0"/>
              <a:t> »</a:t>
            </a:r>
            <a:br>
              <a:rPr lang="fr-FR" dirty="0" smtClean="0"/>
            </a:br>
            <a:r>
              <a:rPr lang="ja-JP" altLang="fr-FR" dirty="0"/>
              <a:t>民法典論</a:t>
            </a:r>
            <a:r>
              <a:rPr lang="ja-JP" altLang="fr-FR" dirty="0" smtClean="0"/>
              <a:t>争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988840"/>
            <a:ext cx="6787480" cy="4869160"/>
          </a:xfrm>
        </p:spPr>
        <p:txBody>
          <a:bodyPr anchor="t"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altLang="ja-JP" dirty="0">
                <a:sym typeface="Wingdings" pitchFamily="2" charset="2"/>
              </a:rPr>
              <a:t>Dans un article écrit par </a:t>
            </a:r>
            <a:r>
              <a:rPr lang="fr-FR" altLang="ja-JP" dirty="0" err="1">
                <a:solidFill>
                  <a:schemeClr val="accent2"/>
                </a:solidFill>
                <a:sym typeface="Wingdings" pitchFamily="2" charset="2"/>
              </a:rPr>
              <a:t>Hozumi</a:t>
            </a:r>
            <a:r>
              <a:rPr lang="fr-FR" altLang="ja-JP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fr-FR" altLang="ja-JP" dirty="0" err="1">
                <a:solidFill>
                  <a:schemeClr val="accent2"/>
                </a:solidFill>
                <a:sym typeface="Wingdings" pitchFamily="2" charset="2"/>
              </a:rPr>
              <a:t>Yatsuka</a:t>
            </a:r>
            <a:r>
              <a:rPr lang="ja-JP" altLang="fr-FR" dirty="0">
                <a:sym typeface="Wingdings" pitchFamily="2" charset="2"/>
              </a:rPr>
              <a:t>（穂積八束</a:t>
            </a:r>
            <a:r>
              <a:rPr lang="fr-FR" altLang="ja-JP" dirty="0">
                <a:sym typeface="Wingdings" pitchFamily="2" charset="2"/>
              </a:rPr>
              <a:t>), frère cadet d’un des rédacteurs du futur Code civil de Meiji, </a:t>
            </a:r>
            <a:r>
              <a:rPr lang="fr-FR" altLang="ja-JP" dirty="0" smtClean="0">
                <a:sym typeface="Wingdings" pitchFamily="2" charset="2"/>
              </a:rPr>
              <a:t>une virulente critique </a:t>
            </a:r>
            <a:r>
              <a:rPr lang="fr-FR" altLang="ja-JP" dirty="0" smtClean="0"/>
              <a:t>relative au droit de la famille est faite au Code </a:t>
            </a:r>
            <a:r>
              <a:rPr lang="fr-FR" altLang="ja-JP" dirty="0" err="1" smtClean="0"/>
              <a:t>Boissonnade</a:t>
            </a:r>
            <a:r>
              <a:rPr lang="fr-FR" altLang="ja-JP" dirty="0" smtClean="0"/>
              <a:t> </a:t>
            </a:r>
            <a:br>
              <a:rPr lang="fr-FR" altLang="ja-JP" dirty="0" smtClean="0"/>
            </a:br>
            <a:r>
              <a:rPr lang="fr-FR" altLang="ja-JP" dirty="0" smtClean="0"/>
              <a:t>(partie n’ayant pourtant pas été rédigée par lui mais par des japonais…)</a:t>
            </a:r>
          </a:p>
          <a:p>
            <a:endParaRPr lang="fr-FR" altLang="ja-JP" dirty="0"/>
          </a:p>
          <a:p>
            <a:pPr>
              <a:buFont typeface="Wingdings" panose="05000000000000000000" pitchFamily="2" charset="2"/>
              <a:buChar char="v"/>
            </a:pPr>
            <a:r>
              <a:rPr lang="fr-FR" altLang="ja-JP" dirty="0" smtClean="0"/>
              <a:t>L’attaque est lancée par les juristes spécialistes du droit anglais (notamment) : Code </a:t>
            </a:r>
            <a:r>
              <a:rPr lang="fr-FR" altLang="ja-JP" dirty="0" err="1" smtClean="0"/>
              <a:t>Boissonnade</a:t>
            </a:r>
            <a:r>
              <a:rPr lang="fr-FR" altLang="ja-JP" dirty="0" smtClean="0"/>
              <a:t> pas assez clair, trop emprunt de la vision française,…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ja-JP" altLang="fr-FR" dirty="0" smtClean="0">
                <a:solidFill>
                  <a:schemeClr val="accent2"/>
                </a:solidFill>
              </a:rPr>
              <a:t>民</a:t>
            </a:r>
            <a:r>
              <a:rPr lang="ja-JP" altLang="fr-FR" dirty="0">
                <a:solidFill>
                  <a:schemeClr val="accent2"/>
                </a:solidFill>
              </a:rPr>
              <a:t>法出デテ忠孝亡</a:t>
            </a:r>
            <a:r>
              <a:rPr lang="ja-JP" altLang="fr-FR" dirty="0" smtClean="0">
                <a:solidFill>
                  <a:schemeClr val="accent2"/>
                </a:solidFill>
              </a:rPr>
              <a:t>ブ</a:t>
            </a:r>
            <a:r>
              <a:rPr lang="ja-JP" altLang="fr-FR" dirty="0" smtClean="0"/>
              <a:t>　　</a:t>
            </a:r>
            <a:r>
              <a:rPr lang="fr-FR" altLang="ja-JP" dirty="0" smtClean="0"/>
              <a:t>(</a:t>
            </a:r>
            <a:r>
              <a:rPr lang="ja-JP" altLang="fr-FR" dirty="0" smtClean="0"/>
              <a:t>みんぽういでてちゅうこうほろぶ）</a:t>
            </a:r>
            <a:endParaRPr lang="fr-FR" altLang="ja-JP" dirty="0" smtClean="0">
              <a:sym typeface="Wingdings" pitchFamily="2" charset="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ja-JP" altLang="fr-FR" u="sng" dirty="0" smtClean="0"/>
              <a:t>忠孝 </a:t>
            </a:r>
            <a:r>
              <a:rPr lang="fr-FR" altLang="ja-JP" dirty="0" smtClean="0"/>
              <a:t>= </a:t>
            </a:r>
            <a:r>
              <a:rPr lang="ja-JP" altLang="fr-FR" dirty="0" smtClean="0"/>
              <a:t>忠誠心 </a:t>
            </a:r>
            <a:r>
              <a:rPr lang="fr-FR" altLang="ja-JP" dirty="0" smtClean="0"/>
              <a:t>+ </a:t>
            </a:r>
            <a:r>
              <a:rPr lang="ja-JP" altLang="fr-FR" dirty="0" smtClean="0"/>
              <a:t>親孝行</a:t>
            </a:r>
            <a:endParaRPr lang="fr-FR" altLang="ja-JP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« Si le Code civil paraît, le loyalisme (vis-à-vis de la famille et des aînés) et la piété filiale vont s’effondrer. »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altLang="ja-JP" dirty="0" smtClean="0"/>
              <a:t>Finalement, le Code civil de Meiji qui sera adopté ne satisfera pas complètement </a:t>
            </a:r>
            <a:r>
              <a:rPr lang="fr-FR" altLang="ja-JP" dirty="0" err="1" smtClean="0"/>
              <a:t>Hozumi</a:t>
            </a:r>
            <a:r>
              <a:rPr lang="fr-FR" altLang="ja-JP" dirty="0" smtClean="0"/>
              <a:t> </a:t>
            </a:r>
            <a:r>
              <a:rPr lang="fr-FR" altLang="ja-JP" dirty="0" err="1" smtClean="0"/>
              <a:t>Yatsuka</a:t>
            </a:r>
            <a:r>
              <a:rPr lang="fr-FR" altLang="ja-JP" dirty="0" smtClean="0"/>
              <a:t> (</a:t>
            </a:r>
            <a:r>
              <a:rPr lang="fr-FR" altLang="ja-JP" sz="1600" dirty="0" smtClean="0"/>
              <a:t>abandon de la personnalité morale de la « maison », juste un « chef de famille » </a:t>
            </a:r>
            <a:r>
              <a:rPr lang="ja-JP" altLang="fr-FR" sz="1600" dirty="0" smtClean="0"/>
              <a:t>戸主</a:t>
            </a:r>
            <a:r>
              <a:rPr lang="fr-FR" altLang="ja-JP" dirty="0" smtClean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altLang="ja-JP" dirty="0" smtClean="0"/>
              <a:t>Sur la querelle, l’article wiki en japonais, de toute évidence écrit par des spécialistes de la question (l’un des plus complets que je n’ai jamais vu !) : </a:t>
            </a:r>
            <a:r>
              <a:rPr lang="fr-FR" dirty="0">
                <a:hlinkClick r:id="rId2"/>
              </a:rPr>
              <a:t>https://ja.wikipedia.org/wiki/%E6%B0%91%E6%B3%95%E5%85%B8%E8%AB%96%E4%BA%89</a:t>
            </a:r>
            <a:endParaRPr lang="fr-FR" altLang="ja-JP" dirty="0" smtClean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5" y="3751709"/>
            <a:ext cx="2022585" cy="31062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415" y="3792349"/>
            <a:ext cx="2022585" cy="3106291"/>
          </a:xfrm>
          <a:prstGeom prst="rect">
            <a:avLst/>
          </a:prstGeom>
        </p:spPr>
      </p:pic>
      <p:pic>
        <p:nvPicPr>
          <p:cNvPr id="2050" name="Picture 2" descr="穂積八束 - Wikipedi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2"/>
          <a:stretch/>
        </p:blipFill>
        <p:spPr bwMode="auto">
          <a:xfrm>
            <a:off x="7242119" y="1673032"/>
            <a:ext cx="1721977" cy="203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107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738681"/>
          </a:xfrm>
        </p:spPr>
        <p:txBody>
          <a:bodyPr>
            <a:normAutofit/>
          </a:bodyPr>
          <a:lstStyle/>
          <a:p>
            <a:r>
              <a:rPr lang="fr-FR" sz="2000" dirty="0"/>
              <a:t>Codification et modernisation du Droit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988841"/>
            <a:ext cx="6660232" cy="475252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fr-FR" sz="1400" dirty="0" smtClean="0"/>
          </a:p>
          <a:p>
            <a:pPr>
              <a:buFont typeface="Wingdings" pitchFamily="2" charset="2"/>
              <a:buChar char="v"/>
            </a:pPr>
            <a:endParaRPr lang="fr-FR" dirty="0" smtClean="0"/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Le système politique et juridique vont alors être très largement inspirés du </a:t>
            </a:r>
            <a:r>
              <a:rPr lang="fr-FR" dirty="0" smtClean="0">
                <a:solidFill>
                  <a:schemeClr val="accent2"/>
                </a:solidFill>
              </a:rPr>
              <a:t>modèle allemand</a:t>
            </a:r>
            <a:r>
              <a:rPr lang="fr-FR" dirty="0" smtClean="0"/>
              <a:t>.</a:t>
            </a:r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Dès 1878, le juriste allemand </a:t>
            </a:r>
            <a:r>
              <a:rPr lang="fr-FR" dirty="0" smtClean="0">
                <a:solidFill>
                  <a:schemeClr val="accent2"/>
                </a:solidFill>
              </a:rPr>
              <a:t>Hermann </a:t>
            </a:r>
            <a:r>
              <a:rPr lang="fr-FR" dirty="0" err="1" smtClean="0">
                <a:solidFill>
                  <a:schemeClr val="accent2"/>
                </a:solidFill>
              </a:rPr>
              <a:t>Roeseler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smtClean="0"/>
              <a:t>vient travailler au Japon comme conseiller en droit international au ministère des Affaires étrangères</a:t>
            </a:r>
          </a:p>
          <a:p>
            <a:pPr>
              <a:buFont typeface="Wingdings" pitchFamily="2" charset="2"/>
              <a:buChar char="v"/>
            </a:pPr>
            <a:r>
              <a:rPr lang="fr-FR" dirty="0"/>
              <a:t>En 1884, </a:t>
            </a:r>
            <a:r>
              <a:rPr lang="fr-FR" dirty="0" err="1">
                <a:solidFill>
                  <a:schemeClr val="accent2"/>
                </a:solidFill>
              </a:rPr>
              <a:t>Itō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Hirobumi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lui-même demande à ce qu’il soit conseiller du Cabinet. </a:t>
            </a:r>
            <a:r>
              <a:rPr lang="fr-FR" dirty="0" err="1"/>
              <a:t>Itō</a:t>
            </a:r>
            <a:r>
              <a:rPr lang="fr-FR" dirty="0"/>
              <a:t> </a:t>
            </a:r>
            <a:r>
              <a:rPr lang="fr-FR" dirty="0" err="1"/>
              <a:t>Hirobumi</a:t>
            </a:r>
            <a:r>
              <a:rPr lang="fr-FR" dirty="0"/>
              <a:t> est, avec d’autres oligarques, </a:t>
            </a:r>
            <a:r>
              <a:rPr lang="fr-FR" dirty="0" smtClean="0"/>
              <a:t>très attiré par </a:t>
            </a:r>
            <a:r>
              <a:rPr lang="fr-FR" dirty="0"/>
              <a:t>le modèle </a:t>
            </a:r>
            <a:r>
              <a:rPr lang="fr-FR" dirty="0" smtClean="0"/>
              <a:t>allemand (monarchie constitutionnelle avec un empereur fort détenteur de la souveraineté et d’un pouvoir fort).</a:t>
            </a: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dirty="0"/>
              <a:t>Hermann </a:t>
            </a:r>
            <a:r>
              <a:rPr lang="fr-FR" dirty="0" err="1"/>
              <a:t>Roesler</a:t>
            </a:r>
            <a:r>
              <a:rPr lang="fr-FR" dirty="0"/>
              <a:t> va jouer un </a:t>
            </a:r>
            <a:r>
              <a:rPr lang="fr-FR" dirty="0">
                <a:solidFill>
                  <a:schemeClr val="accent2"/>
                </a:solidFill>
              </a:rPr>
              <a:t>rôle déterminant dans l’élaboration de la Constitution de Meiji</a:t>
            </a:r>
            <a:r>
              <a:rPr lang="fr-FR" dirty="0"/>
              <a:t> (voir explications juste après).</a:t>
            </a:r>
          </a:p>
          <a:p>
            <a:pPr>
              <a:buFont typeface="Wingdings" pitchFamily="2" charset="2"/>
              <a:buChar char="v"/>
            </a:pPr>
            <a:endParaRPr lang="fr-FR" sz="1400" dirty="0"/>
          </a:p>
        </p:txBody>
      </p:sp>
      <p:pic>
        <p:nvPicPr>
          <p:cNvPr id="2050" name="Picture 2" descr="https://upload.wikimedia.org/wikipedia/commons/thumb/e/ec/Flag_of_the_German_Empire.svg/220px-Flag_of_the_German_Empir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88840"/>
            <a:ext cx="1080120" cy="72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oesler 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63" y="4316672"/>
            <a:ext cx="1629072" cy="21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to Hirobumi as President of Rikken Seiyu Kai in 19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44" y="1808174"/>
            <a:ext cx="1371968" cy="20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7388044" y="3897262"/>
            <a:ext cx="15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err="1"/>
              <a:t>Itō</a:t>
            </a:r>
            <a:r>
              <a:rPr lang="fr-FR" sz="1000" dirty="0"/>
              <a:t> </a:t>
            </a:r>
            <a:r>
              <a:rPr lang="fr-FR" sz="1000" dirty="0" err="1"/>
              <a:t>Hirobumi</a:t>
            </a:r>
            <a:r>
              <a:rPr lang="fr-FR" sz="1000" dirty="0"/>
              <a:t> </a:t>
            </a:r>
            <a:r>
              <a:rPr lang="ja-JP" altLang="fr-FR" sz="1000" dirty="0" smtClean="0"/>
              <a:t>伊</a:t>
            </a:r>
            <a:r>
              <a:rPr lang="ja-JP" altLang="fr-FR" sz="1000" dirty="0"/>
              <a:t>藤 博</a:t>
            </a:r>
            <a:r>
              <a:rPr lang="ja-JP" altLang="fr-FR" sz="1000" dirty="0" smtClean="0"/>
              <a:t>文</a:t>
            </a:r>
            <a:r>
              <a:rPr lang="fr-FR" altLang="ja-JP" sz="1000" dirty="0" smtClean="0"/>
              <a:t/>
            </a:r>
            <a:br>
              <a:rPr lang="fr-FR" altLang="ja-JP" sz="1000" dirty="0" smtClean="0"/>
            </a:br>
            <a:r>
              <a:rPr lang="fr-FR" altLang="ja-JP" sz="1000" dirty="0" smtClean="0"/>
              <a:t>(1841-1909)</a:t>
            </a:r>
            <a:endParaRPr lang="fr-FR" sz="1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484144" y="6491563"/>
            <a:ext cx="150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/>
              <a:t>Hermann </a:t>
            </a:r>
            <a:r>
              <a:rPr lang="fr-FR" sz="1000" dirty="0" err="1" smtClean="0"/>
              <a:t>Roesler</a:t>
            </a:r>
            <a:r>
              <a:rPr lang="fr-FR" altLang="ja-JP" sz="1000" dirty="0" smtClean="0"/>
              <a:t/>
            </a:r>
            <a:br>
              <a:rPr lang="fr-FR" altLang="ja-JP" sz="1000" dirty="0" smtClean="0"/>
            </a:br>
            <a:r>
              <a:rPr lang="fr-FR" altLang="ja-JP" sz="1000" dirty="0" smtClean="0"/>
              <a:t>(1834-1894)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052139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Codification et modernisation du Droit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204864"/>
            <a:ext cx="6660232" cy="489654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endParaRPr lang="fr-FR" sz="1400" dirty="0" smtClean="0"/>
          </a:p>
          <a:p>
            <a:pPr>
              <a:buFont typeface="Wingdings" pitchFamily="2" charset="2"/>
              <a:buChar char="v"/>
            </a:pPr>
            <a:r>
              <a:rPr lang="fr-FR" u="sng" dirty="0" smtClean="0"/>
              <a:t>Code </a:t>
            </a:r>
            <a:r>
              <a:rPr lang="fr-FR" u="sng" dirty="0"/>
              <a:t>civil :</a:t>
            </a:r>
            <a:r>
              <a:rPr lang="fr-FR" dirty="0" smtClean="0"/>
              <a:t> promulgué en 1896, mis en vigueur en 1898. Il se </a:t>
            </a:r>
            <a:r>
              <a:rPr lang="fr-FR" dirty="0"/>
              <a:t>base sur le </a:t>
            </a:r>
            <a:r>
              <a:rPr lang="fr-FR" dirty="0" smtClean="0"/>
              <a:t>code </a:t>
            </a:r>
            <a:r>
              <a:rPr lang="fr-FR" dirty="0"/>
              <a:t>civil </a:t>
            </a:r>
            <a:r>
              <a:rPr lang="fr-FR" dirty="0" smtClean="0"/>
              <a:t>de l’Empire allemand </a:t>
            </a:r>
            <a:r>
              <a:rPr lang="fr-FR" dirty="0"/>
              <a:t>qui est en train d’être élaboré depuis 1881 et qui sera adopté par le Reichstag en 1896 et mis en vigueur en 1900.</a:t>
            </a:r>
          </a:p>
          <a:p>
            <a:pPr>
              <a:buFont typeface="Wingdings" pitchFamily="2" charset="2"/>
              <a:buChar char="v"/>
            </a:pPr>
            <a:r>
              <a:rPr lang="fr-FR" u="sng" dirty="0" smtClean="0"/>
              <a:t>Code </a:t>
            </a:r>
            <a:r>
              <a:rPr lang="fr-FR" u="sng" dirty="0"/>
              <a:t>de commerce</a:t>
            </a:r>
            <a:r>
              <a:rPr lang="ja-JP" altLang="fr-FR" u="sng" dirty="0"/>
              <a:t> </a:t>
            </a:r>
            <a:r>
              <a:rPr lang="fr-FR" dirty="0" smtClean="0"/>
              <a:t>: 1899 </a:t>
            </a:r>
            <a:r>
              <a:rPr lang="fr-FR" dirty="0"/>
              <a:t>(inspiré du droit </a:t>
            </a:r>
            <a:r>
              <a:rPr lang="fr-FR" dirty="0" smtClean="0"/>
              <a:t>allemand - </a:t>
            </a:r>
            <a:r>
              <a:rPr lang="fr-FR" dirty="0" err="1" smtClean="0"/>
              <a:t>Roesler</a:t>
            </a:r>
            <a:r>
              <a:rPr lang="fr-FR" dirty="0" smtClean="0"/>
              <a:t>)</a:t>
            </a: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u="sng" dirty="0" smtClean="0"/>
              <a:t>Réforme du code pénale </a:t>
            </a:r>
            <a:r>
              <a:rPr lang="fr-FR" dirty="0" smtClean="0"/>
              <a:t>: 1907 </a:t>
            </a:r>
            <a:r>
              <a:rPr lang="fr-FR" dirty="0"/>
              <a:t>(</a:t>
            </a:r>
            <a:r>
              <a:rPr lang="fr-FR" dirty="0" smtClean="0"/>
              <a:t>inspirée </a:t>
            </a:r>
            <a:r>
              <a:rPr lang="fr-FR" dirty="0"/>
              <a:t>du droit allemand</a:t>
            </a:r>
            <a:r>
              <a:rPr lang="fr-FR" dirty="0" smtClean="0"/>
              <a:t>)</a:t>
            </a:r>
          </a:p>
          <a:p>
            <a:pPr>
              <a:buFont typeface="Wingdings" pitchFamily="2" charset="2"/>
              <a:buChar char="v"/>
            </a:pPr>
            <a:r>
              <a:rPr lang="fr-FR" u="sng" dirty="0" smtClean="0"/>
              <a:t>Réforme du code de procédure pénal :</a:t>
            </a:r>
            <a:r>
              <a:rPr lang="fr-FR" dirty="0" smtClean="0"/>
              <a:t> 1922 </a:t>
            </a:r>
            <a:r>
              <a:rPr lang="fr-FR" dirty="0"/>
              <a:t>(inspirée du droit allemand</a:t>
            </a:r>
            <a:r>
              <a:rPr lang="fr-FR" dirty="0" smtClean="0"/>
              <a:t>)</a:t>
            </a:r>
            <a:endParaRPr lang="fr-FR" dirty="0"/>
          </a:p>
          <a:p>
            <a:endParaRPr lang="fr-FR" sz="1400" dirty="0">
              <a:solidFill>
                <a:schemeClr val="tx1"/>
              </a:solidFill>
            </a:endParaRPr>
          </a:p>
          <a:p>
            <a:pPr>
              <a:buFont typeface="Wingdings" pitchFamily="2" charset="2"/>
              <a:buChar char="v"/>
            </a:pPr>
            <a:endParaRPr lang="fr-FR" sz="1400" dirty="0"/>
          </a:p>
        </p:txBody>
      </p:sp>
      <p:pic>
        <p:nvPicPr>
          <p:cNvPr id="2050" name="Picture 2" descr="https://upload.wikimedia.org/wikipedia/commons/thumb/e/ec/Flag_of_the_German_Empire.svg/220px-Flag_of_the_German_Empire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8"/>
            <a:ext cx="792088" cy="52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thumb/7/75/Hozumi_Nobushige%2C_taken_in_Meiji_28_%28from_right%2C_Hozumi%2C_Professor_Ume%2C_Professor_Tomii%29.jpg/200px-Hozumi_Nobushige%2C_taken_in_Meiji_28_%28from_right%2C_Hozumi%2C_Professor_Ume%2C_Professor_Tomii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556792"/>
            <a:ext cx="2372544" cy="36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608512" y="5212938"/>
            <a:ext cx="4427984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altLang="ja-JP" sz="1400" u="sng" dirty="0" smtClean="0">
                <a:solidFill>
                  <a:srgbClr val="222222"/>
                </a:solidFill>
                <a:latin typeface="Arial" panose="020B0604020202020204" pitchFamily="34" charset="0"/>
              </a:rPr>
              <a:t>Les rédacteurs du Code civil de Meiji </a:t>
            </a: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de gauche à droite</a:t>
            </a:r>
            <a:b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</a:b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- </a:t>
            </a:r>
            <a:r>
              <a:rPr lang="fr-FR" altLang="ja-JP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Tomii</a:t>
            </a: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ja-JP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Masaaki</a:t>
            </a: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* </a:t>
            </a:r>
            <a:r>
              <a:rPr lang="ja-JP" altLang="fr-FR" sz="1400" dirty="0">
                <a:solidFill>
                  <a:srgbClr val="222222"/>
                </a:solidFill>
                <a:latin typeface="Arial" panose="020B0604020202020204" pitchFamily="34" charset="0"/>
              </a:rPr>
              <a:t>（仏法派・延期派</a:t>
            </a:r>
            <a:r>
              <a:rPr lang="ja-JP" alt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fr-FR" altLang="ja-JP" sz="1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-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Ume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Kenjirô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* </a:t>
            </a:r>
            <a:r>
              <a:rPr lang="ja-JP" altLang="fr-FR" sz="1400" dirty="0">
                <a:solidFill>
                  <a:srgbClr val="222222"/>
                </a:solidFill>
                <a:latin typeface="Arial" panose="020B0604020202020204" pitchFamily="34" charset="0"/>
              </a:rPr>
              <a:t>（仏法派・断行派</a:t>
            </a:r>
            <a:r>
              <a:rPr lang="ja-JP" alt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fr-FR" sz="1400" dirty="0"/>
          </a:p>
          <a:p>
            <a:pPr marL="285750" indent="-285750" algn="ctr">
              <a:buFontTx/>
              <a:buChar char="-"/>
            </a:pPr>
            <a:r>
              <a:rPr lang="fr-FR" altLang="ja-JP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Hozumi</a:t>
            </a: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fr-FR" altLang="ja-JP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Nobushige</a:t>
            </a:r>
            <a:r>
              <a:rPr lang="fr-FR" altLang="ja-JP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ja-JP" alt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（英</a:t>
            </a:r>
            <a:r>
              <a:rPr lang="ja-JP" altLang="fr-FR" sz="1400" dirty="0">
                <a:solidFill>
                  <a:srgbClr val="222222"/>
                </a:solidFill>
                <a:latin typeface="Arial" panose="020B0604020202020204" pitchFamily="34" charset="0"/>
              </a:rPr>
              <a:t>法派・延期派</a:t>
            </a:r>
            <a:r>
              <a:rPr lang="ja-JP" alt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fr-FR" altLang="ja-JP" sz="1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ctr"/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*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Ume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et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Tomii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avaient étudié à l’université de Lyon</a:t>
            </a:r>
            <a:r>
              <a:rPr lang="fr-FR" sz="1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Ils fondent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Hôsei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avec </a:t>
            </a:r>
            <a:r>
              <a:rPr lang="fr-FR" sz="1400" dirty="0" err="1" smtClean="0">
                <a:solidFill>
                  <a:srgbClr val="222222"/>
                </a:solidFill>
                <a:latin typeface="Arial" panose="020B0604020202020204" pitchFamily="34" charset="0"/>
              </a:rPr>
              <a:t>Boissonnade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 (1880</a:t>
            </a:r>
            <a:r>
              <a:rPr lang="ja-JP" alt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～</a:t>
            </a:r>
            <a:r>
              <a:rPr lang="fr-FR" sz="1400" dirty="0" smtClean="0">
                <a:solidFill>
                  <a:srgbClr val="222222"/>
                </a:solidFill>
                <a:latin typeface="Arial" panose="020B0604020202020204" pitchFamily="34" charset="0"/>
              </a:rPr>
              <a:t>90)</a:t>
            </a:r>
            <a:endParaRPr lang="fr-FR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55" y="4959474"/>
            <a:ext cx="2766546" cy="189852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9356" y="5344716"/>
            <a:ext cx="1731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Extrait code civil Meiji : </a:t>
            </a:r>
            <a:r>
              <a:rPr lang="fr-FR" u="sng" dirty="0">
                <a:hlinkClick r:id="rId5"/>
              </a:rPr>
              <a:t>https://www.digital.archives.go.jp/img/153895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186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0156" y="354610"/>
            <a:ext cx="8261604" cy="1196752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 smtClean="0"/>
              <a:t>Promulgation de la constitution Meiji (1890) </a:t>
            </a:r>
            <a:r>
              <a:rPr lang="fr-FR" sz="1800" dirty="0" smtClean="0"/>
              <a:t> Autrement appelée Charte de meiji (constitution octroyée)</a:t>
            </a:r>
            <a:endParaRPr lang="fr-FR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 descr="ファイル:Adachi Ginkō (1889) View of the Issuance of the State Constitution in the State Chamber of the New Imperial Pal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546"/>
            <a:ext cx="9144000" cy="518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587"/>
            <a:ext cx="9144000" cy="52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564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ファイル:Meiji Kenpo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157"/>
            <a:ext cx="4464496" cy="362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ファイル:Meiji Kenpo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" y="0"/>
            <a:ext cx="4504188" cy="366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ファイル:Meiji Kenpo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" y="3516027"/>
            <a:ext cx="4099486" cy="33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931503" y="4524139"/>
            <a:ext cx="25202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fr-FR" sz="4000" dirty="0" smtClean="0">
                <a:solidFill>
                  <a:srgbClr val="FF0000"/>
                </a:solidFill>
              </a:rPr>
              <a:t>天皇御璽</a:t>
            </a:r>
            <a:endParaRPr lang="fr-FR" altLang="ja-JP" sz="4000" dirty="0" smtClean="0">
              <a:solidFill>
                <a:srgbClr val="FF0000"/>
              </a:solidFill>
            </a:endParaRPr>
          </a:p>
          <a:p>
            <a:r>
              <a:rPr lang="ja-JP" altLang="fr-FR" sz="2400" dirty="0">
                <a:solidFill>
                  <a:srgbClr val="FF0000"/>
                </a:solidFill>
              </a:rPr>
              <a:t>てんの</a:t>
            </a:r>
            <a:r>
              <a:rPr lang="ja-JP" altLang="fr-FR" sz="2400" dirty="0" smtClean="0">
                <a:solidFill>
                  <a:srgbClr val="FF0000"/>
                </a:solidFill>
              </a:rPr>
              <a:t>うぎょじ</a:t>
            </a:r>
            <a:endParaRPr lang="fr-FR" sz="4000" dirty="0">
              <a:solidFill>
                <a:srgbClr val="FF0000"/>
              </a:solidFill>
            </a:endParaRPr>
          </a:p>
        </p:txBody>
      </p:sp>
      <p:cxnSp>
        <p:nvCxnSpPr>
          <p:cNvPr id="6" name="Connecteur droit avec flèche 5"/>
          <p:cNvCxnSpPr>
            <a:stCxn id="4" idx="1"/>
          </p:cNvCxnSpPr>
          <p:nvPr/>
        </p:nvCxnSpPr>
        <p:spPr>
          <a:xfrm flipH="1">
            <a:off x="3635359" y="5062748"/>
            <a:ext cx="1296144" cy="1692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763688" y="-95530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ja-JP" sz="2400" b="1" dirty="0" smtClean="0"/>
              <a:t>Préambule de la Charte de Meiji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853572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-4801" y="246290"/>
            <a:ext cx="9144563" cy="6239835"/>
            <a:chOff x="-4801" y="246290"/>
            <a:chExt cx="9144563" cy="623983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801" y="713809"/>
              <a:ext cx="9144563" cy="57723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599967"/>
              <a:ext cx="1057275" cy="828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819" y="3990150"/>
              <a:ext cx="879922" cy="594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429" y="3911308"/>
              <a:ext cx="1215599" cy="667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2604" y="5513508"/>
              <a:ext cx="749676" cy="464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44" y="3926165"/>
              <a:ext cx="87630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078" y="3889193"/>
              <a:ext cx="558057" cy="434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8" t="8681" r="5445" b="7994"/>
            <a:stretch/>
          </p:blipFill>
          <p:spPr bwMode="auto">
            <a:xfrm>
              <a:off x="4283968" y="4428642"/>
              <a:ext cx="1097280" cy="571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93"/>
            <a:stretch/>
          </p:blipFill>
          <p:spPr bwMode="auto">
            <a:xfrm>
              <a:off x="3549742" y="246290"/>
              <a:ext cx="647700" cy="935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57204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227856"/>
            <a:ext cx="5579662" cy="26301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647328"/>
            <a:ext cx="7776864" cy="838200"/>
          </a:xfrm>
        </p:spPr>
        <p:txBody>
          <a:bodyPr>
            <a:noAutofit/>
          </a:bodyPr>
          <a:lstStyle/>
          <a:p>
            <a:pPr algn="ctr"/>
            <a:r>
              <a:rPr lang="fr-FR" sz="2000" dirty="0" smtClean="0"/>
              <a:t>Réduction des libertés fondamentales et </a:t>
            </a:r>
            <a:br>
              <a:rPr lang="fr-FR" sz="2000" dirty="0" smtClean="0"/>
            </a:br>
            <a:r>
              <a:rPr lang="fr-FR" sz="2000" dirty="0" smtClean="0"/>
              <a:t>suppression de la dissidence politique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4941168"/>
          </a:xfrm>
        </p:spPr>
        <p:txBody>
          <a:bodyPr anchor="t">
            <a:noAutofit/>
          </a:bodyPr>
          <a:lstStyle/>
          <a:p>
            <a:pPr>
              <a:buClr>
                <a:srgbClr val="D34817"/>
              </a:buClr>
              <a:buFont typeface="Wingdings" panose="05000000000000000000" pitchFamily="2" charset="2"/>
              <a:buChar char="v"/>
            </a:pPr>
            <a:r>
              <a:rPr lang="fr-FR" sz="1400" u="sng" dirty="0" smtClean="0"/>
              <a:t>Rappel :</a:t>
            </a:r>
            <a:r>
              <a:rPr lang="fr-FR" sz="1400" dirty="0" smtClean="0"/>
              <a:t> La Constitution de Meiji contenait un certain nombre de droits de l’homme et de libertés fondamentales. Cependant, dans chaque article, il était écrit qu’ils devaient s’exercer dans les </a:t>
            </a:r>
            <a:r>
              <a:rPr lang="fr-FR" sz="1400" u="sng" dirty="0" smtClean="0">
                <a:solidFill>
                  <a:schemeClr val="accent2"/>
                </a:solidFill>
              </a:rPr>
              <a:t>conditions prévues par la loi</a:t>
            </a:r>
            <a:r>
              <a:rPr lang="fr-FR" sz="1400" dirty="0" smtClean="0">
                <a:solidFill>
                  <a:schemeClr val="accent2"/>
                </a:solidFill>
              </a:rPr>
              <a:t> </a:t>
            </a:r>
            <a:r>
              <a:rPr lang="fr-FR" sz="1400" dirty="0" smtClean="0"/>
              <a:t>(</a:t>
            </a:r>
            <a:r>
              <a:rPr lang="fr-FR" sz="1400" i="1" dirty="0" err="1" smtClean="0"/>
              <a:t>hōritsu</a:t>
            </a:r>
            <a:r>
              <a:rPr lang="fr-FR" sz="1400" i="1" dirty="0" smtClean="0"/>
              <a:t> no </a:t>
            </a:r>
            <a:r>
              <a:rPr lang="fr-FR" sz="1400" i="1" dirty="0" err="1" smtClean="0"/>
              <a:t>sadamuru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tokoro</a:t>
            </a:r>
            <a:r>
              <a:rPr lang="fr-FR" sz="1400" i="1" dirty="0" smtClean="0"/>
              <a:t> ni </a:t>
            </a:r>
            <a:r>
              <a:rPr lang="fr-FR" sz="1400" i="1" dirty="0" err="1" smtClean="0"/>
              <a:t>yori</a:t>
            </a:r>
            <a:r>
              <a:rPr lang="fr-FR" sz="1400" dirty="0" smtClean="0"/>
              <a:t>)</a:t>
            </a:r>
            <a:endParaRPr lang="fr-FR" sz="1400" u="sng" dirty="0" smtClean="0">
              <a:solidFill>
                <a:schemeClr val="accent2"/>
              </a:solidFill>
            </a:endParaRPr>
          </a:p>
          <a:p>
            <a:pPr lvl="0">
              <a:buClr>
                <a:srgbClr val="D34817"/>
              </a:buClr>
              <a:buFont typeface="Wingdings" pitchFamily="2" charset="2"/>
              <a:buChar char="v"/>
            </a:pPr>
            <a:r>
              <a:rPr lang="fr-FR" sz="1400" dirty="0" smtClean="0"/>
              <a:t>La</a:t>
            </a:r>
            <a:r>
              <a:rPr lang="fr-FR" sz="1400" dirty="0"/>
              <a:t> </a:t>
            </a:r>
            <a:r>
              <a:rPr lang="fr-FR" sz="1400" b="1" dirty="0"/>
              <a:t>Loi sur l'Ordre Public et la Police de 1900 </a:t>
            </a:r>
            <a:r>
              <a:rPr lang="fr-FR" sz="1400" dirty="0"/>
              <a:t>(</a:t>
            </a:r>
            <a:r>
              <a:rPr lang="ja-JP" altLang="fr-F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治安警察法</a:t>
            </a:r>
            <a:r>
              <a:rPr lang="fr-F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 </a:t>
            </a:r>
            <a:r>
              <a:rPr lang="fr-FR" sz="1400" i="1" dirty="0"/>
              <a:t>Chian </a:t>
            </a:r>
            <a:r>
              <a:rPr lang="fr-FR" sz="1400" i="1" dirty="0" err="1" smtClean="0"/>
              <a:t>keisatsu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hō</a:t>
            </a:r>
            <a:r>
              <a:rPr lang="fr-FR" sz="1400" dirty="0" smtClean="0"/>
              <a:t>)</a:t>
            </a:r>
            <a:r>
              <a:rPr lang="fr-FR" sz="1400" dirty="0"/>
              <a:t> </a:t>
            </a:r>
            <a:r>
              <a:rPr lang="fr-FR" sz="1400" dirty="0" smtClean="0"/>
              <a:t>contre les</a:t>
            </a:r>
            <a:r>
              <a:rPr lang="fr-FR" sz="1400" dirty="0"/>
              <a:t> </a:t>
            </a:r>
            <a:r>
              <a:rPr lang="fr-FR" sz="1400" dirty="0" smtClean="0">
                <a:solidFill>
                  <a:schemeClr val="accent2"/>
                </a:solidFill>
              </a:rPr>
              <a:t>syndicats ouvriers</a:t>
            </a:r>
            <a:r>
              <a:rPr lang="fr-FR" sz="1400" dirty="0"/>
              <a:t>. En plus des restrictions à la </a:t>
            </a:r>
            <a:r>
              <a:rPr lang="fr-FR" sz="1400" dirty="0">
                <a:solidFill>
                  <a:schemeClr val="accent2"/>
                </a:solidFill>
              </a:rPr>
              <a:t>liberté d'expression</a:t>
            </a:r>
            <a:r>
              <a:rPr lang="fr-FR" sz="1400" dirty="0"/>
              <a:t>, aux </a:t>
            </a:r>
            <a:r>
              <a:rPr lang="fr-FR" sz="1400" dirty="0">
                <a:solidFill>
                  <a:schemeClr val="accent2"/>
                </a:solidFill>
              </a:rPr>
              <a:t>assemblées</a:t>
            </a:r>
            <a:r>
              <a:rPr lang="fr-FR" sz="1400" dirty="0"/>
              <a:t> et aux </a:t>
            </a:r>
            <a:r>
              <a:rPr lang="fr-FR" sz="1400" dirty="0">
                <a:solidFill>
                  <a:schemeClr val="accent2"/>
                </a:solidFill>
              </a:rPr>
              <a:t>associations</a:t>
            </a:r>
            <a:r>
              <a:rPr lang="fr-FR" sz="1400" dirty="0"/>
              <a:t>, </a:t>
            </a:r>
            <a:r>
              <a:rPr lang="fr-FR" sz="1400" dirty="0" smtClean="0"/>
              <a:t>elle interdit de </a:t>
            </a:r>
            <a:r>
              <a:rPr lang="fr-FR" sz="1400" dirty="0"/>
              <a:t>se mettre en </a:t>
            </a:r>
            <a:r>
              <a:rPr lang="fr-FR" sz="1400" dirty="0" smtClean="0">
                <a:solidFill>
                  <a:schemeClr val="accent2"/>
                </a:solidFill>
              </a:rPr>
              <a:t>grève</a:t>
            </a:r>
            <a:r>
              <a:rPr lang="fr-FR" sz="1400" dirty="0" smtClean="0"/>
              <a:t>.</a:t>
            </a:r>
          </a:p>
          <a:p>
            <a:pPr lvl="0">
              <a:buClr>
                <a:srgbClr val="D34817"/>
              </a:buClr>
              <a:buFont typeface="Wingdings" pitchFamily="2" charset="2"/>
              <a:buChar char="v"/>
            </a:pPr>
            <a:r>
              <a:rPr lang="fr-FR" sz="1400" dirty="0" smtClean="0"/>
              <a:t>La</a:t>
            </a:r>
            <a:r>
              <a:rPr lang="fr-FR" sz="1400" dirty="0"/>
              <a:t> </a:t>
            </a:r>
            <a:r>
              <a:rPr lang="fr-FR" sz="1400" b="1" dirty="0"/>
              <a:t>Loi de Préservation de la Paix de 1925 </a:t>
            </a:r>
            <a:r>
              <a:rPr lang="fr-FR" sz="1400" dirty="0"/>
              <a:t>(</a:t>
            </a:r>
            <a:r>
              <a:rPr lang="ja-JP" altLang="fr-F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治安維持法</a:t>
            </a:r>
            <a:r>
              <a:rPr lang="fr-FR" altLang="ja-JP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</a:t>
            </a:r>
            <a:r>
              <a:rPr lang="fr-FR" altLang="ja-JP" sz="1400" dirty="0"/>
              <a:t> </a:t>
            </a:r>
            <a:r>
              <a:rPr lang="fr-FR" altLang="ja-JP" sz="1400" i="1" dirty="0" smtClean="0"/>
              <a:t>C</a:t>
            </a:r>
            <a:r>
              <a:rPr lang="fr-FR" sz="1400" i="1" dirty="0" smtClean="0"/>
              <a:t>hian </a:t>
            </a:r>
            <a:r>
              <a:rPr lang="fr-FR" sz="1400" i="1" dirty="0" err="1"/>
              <a:t>i</a:t>
            </a:r>
            <a:r>
              <a:rPr lang="fr-FR" sz="1400" i="1" dirty="0" err="1" smtClean="0"/>
              <a:t>ji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hō</a:t>
            </a:r>
            <a:r>
              <a:rPr lang="fr-FR" sz="1400" dirty="0" smtClean="0"/>
              <a:t>)</a:t>
            </a:r>
            <a:r>
              <a:rPr lang="fr-FR" sz="1400" dirty="0"/>
              <a:t> </a:t>
            </a:r>
            <a:r>
              <a:rPr lang="fr-FR" sz="1400" dirty="0" smtClean="0"/>
              <a:t>contre </a:t>
            </a:r>
            <a:r>
              <a:rPr lang="fr-FR" sz="1400" dirty="0"/>
              <a:t>le </a:t>
            </a:r>
            <a:r>
              <a:rPr lang="fr-FR" sz="1400" dirty="0">
                <a:solidFill>
                  <a:schemeClr val="accent2"/>
                </a:solidFill>
              </a:rPr>
              <a:t>socialisme</a:t>
            </a:r>
            <a:r>
              <a:rPr lang="fr-FR" sz="1400" dirty="0"/>
              <a:t>, le </a:t>
            </a:r>
            <a:r>
              <a:rPr lang="fr-FR" sz="1400" dirty="0">
                <a:solidFill>
                  <a:schemeClr val="accent2"/>
                </a:solidFill>
              </a:rPr>
              <a:t>communisme</a:t>
            </a:r>
            <a:r>
              <a:rPr lang="fr-FR" sz="1400" dirty="0"/>
              <a:t>, </a:t>
            </a:r>
            <a:r>
              <a:rPr lang="fr-FR" sz="1400" dirty="0" smtClean="0">
                <a:solidFill>
                  <a:schemeClr val="accent2"/>
                </a:solidFill>
              </a:rPr>
              <a:t>l'anarchisme</a:t>
            </a:r>
            <a:r>
              <a:rPr lang="fr-FR" sz="1400" dirty="0" smtClean="0"/>
              <a:t> et toute « </a:t>
            </a:r>
            <a:r>
              <a:rPr lang="fr-FR" sz="1400" dirty="0" smtClean="0">
                <a:solidFill>
                  <a:schemeClr val="accent2"/>
                </a:solidFill>
              </a:rPr>
              <a:t>pensée dangereuse</a:t>
            </a:r>
            <a:r>
              <a:rPr lang="fr-FR" sz="1400" dirty="0" smtClean="0"/>
              <a:t> » qui irait contre le </a:t>
            </a:r>
            <a:r>
              <a:rPr lang="fr-FR" sz="1400" i="1" dirty="0" smtClean="0">
                <a:solidFill>
                  <a:schemeClr val="accent2"/>
                </a:solidFill>
              </a:rPr>
              <a:t>kokutai</a:t>
            </a:r>
            <a:r>
              <a:rPr lang="fr-FR" sz="1400" dirty="0" smtClean="0"/>
              <a:t>, la </a:t>
            </a:r>
            <a:r>
              <a:rPr lang="fr-FR" sz="1400" dirty="0" smtClean="0">
                <a:solidFill>
                  <a:schemeClr val="accent2"/>
                </a:solidFill>
              </a:rPr>
              <a:t>propriété privée</a:t>
            </a:r>
            <a:r>
              <a:rPr lang="fr-FR" sz="1400" dirty="0" smtClean="0"/>
              <a:t>… (prison pour 10 ans max.)</a:t>
            </a:r>
          </a:p>
          <a:p>
            <a:pPr>
              <a:buClr>
                <a:srgbClr val="D34817"/>
              </a:buClr>
              <a:buFont typeface="Wingdings" pitchFamily="2" charset="2"/>
              <a:buChar char="v"/>
            </a:pPr>
            <a:r>
              <a:rPr lang="fr-FR" sz="1400" dirty="0" smtClean="0"/>
              <a:t>Création d’une « </a:t>
            </a:r>
            <a:r>
              <a:rPr lang="fr-FR" sz="1400" dirty="0" smtClean="0">
                <a:solidFill>
                  <a:schemeClr val="accent2"/>
                </a:solidFill>
              </a:rPr>
              <a:t>police spéciale</a:t>
            </a:r>
            <a:r>
              <a:rPr lang="fr-FR" sz="1400" dirty="0" smtClean="0"/>
              <a:t> » (</a:t>
            </a:r>
            <a:r>
              <a:rPr lang="ja-JP" altLang="fr-FR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特別高等警察</a:t>
            </a:r>
            <a:r>
              <a:rPr lang="fr-FR" altLang="ja-JP" sz="1400" dirty="0">
                <a:latin typeface="MS Gothic" panose="020B0609070205080204" pitchFamily="49" charset="-128"/>
                <a:ea typeface="MS Gothic" panose="020B0609070205080204" pitchFamily="49" charset="-128"/>
              </a:rPr>
              <a:t>,</a:t>
            </a:r>
            <a:r>
              <a:rPr lang="fr-FR" altLang="ja-JP" sz="1400" dirty="0"/>
              <a:t> </a:t>
            </a:r>
            <a:r>
              <a:rPr lang="fr-FR" sz="1400" i="1" dirty="0" err="1"/>
              <a:t>Tokubetsu</a:t>
            </a:r>
            <a:r>
              <a:rPr lang="fr-FR" sz="1400" i="1" dirty="0"/>
              <a:t> </a:t>
            </a:r>
            <a:r>
              <a:rPr lang="fr-FR" sz="1400" i="1" dirty="0" err="1"/>
              <a:t>k</a:t>
            </a:r>
            <a:r>
              <a:rPr lang="fr-FR" sz="1400" i="1" dirty="0" err="1" smtClean="0"/>
              <a:t>ōtō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Keisatsu</a:t>
            </a:r>
            <a:r>
              <a:rPr lang="fr-FR" sz="1400" i="1" dirty="0" smtClean="0"/>
              <a:t> </a:t>
            </a:r>
            <a:r>
              <a:rPr lang="fr-FR" sz="1400" dirty="0" smtClean="0">
                <a:sym typeface="Wingdings" pitchFamily="2" charset="2"/>
              </a:rPr>
              <a:t></a:t>
            </a:r>
            <a:r>
              <a:rPr lang="fr-FR" sz="1400" dirty="0" err="1" smtClean="0">
                <a:sym typeface="Wingdings" pitchFamily="2" charset="2"/>
              </a:rPr>
              <a:t>tokk</a:t>
            </a:r>
            <a:r>
              <a:rPr lang="fr-FR" sz="1400" dirty="0" err="1"/>
              <a:t>ō</a:t>
            </a:r>
            <a:r>
              <a:rPr lang="fr-FR" sz="1400" dirty="0" smtClean="0"/>
              <a:t>), ou « </a:t>
            </a:r>
            <a:r>
              <a:rPr lang="fr-FR" sz="1400" dirty="0" smtClean="0">
                <a:solidFill>
                  <a:schemeClr val="accent2"/>
                </a:solidFill>
              </a:rPr>
              <a:t>police de la pensée</a:t>
            </a:r>
            <a:r>
              <a:rPr lang="fr-FR" sz="1400" dirty="0" smtClean="0"/>
              <a:t> » (</a:t>
            </a:r>
            <a:r>
              <a:rPr lang="fr-FR" sz="1400" i="1" dirty="0" err="1" smtClean="0"/>
              <a:t>shis</a:t>
            </a:r>
            <a:r>
              <a:rPr lang="fr-FR" sz="1400" i="1" dirty="0" err="1"/>
              <a:t>ō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keisatsu</a:t>
            </a:r>
            <a:r>
              <a:rPr lang="fr-FR" sz="1400" dirty="0" smtClean="0"/>
              <a:t>)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fr-FR" sz="1400" dirty="0" smtClean="0"/>
              <a:t>environ 70 000 arrestations, 10% de jugements (presque tous coupables). 194 cas de </a:t>
            </a:r>
            <a:r>
              <a:rPr lang="fr-FR" sz="1400" dirty="0"/>
              <a:t>t</a:t>
            </a:r>
            <a:r>
              <a:rPr lang="fr-FR" sz="1400" dirty="0" smtClean="0"/>
              <a:t>ortures, 1503 morts en prisons, 2 peines de mort)  wiki + </a:t>
            </a:r>
            <a:r>
              <a:rPr lang="fr-FR" sz="1100" dirty="0" smtClean="0"/>
              <a:t>https</a:t>
            </a:r>
            <a:r>
              <a:rPr lang="fr-FR" sz="1100" dirty="0"/>
              <a:t>://</a:t>
            </a:r>
            <a:r>
              <a:rPr lang="fr-FR" sz="1100" dirty="0" smtClean="0"/>
              <a:t>hakusyo1.moj.go.jp/jp/1/nfm/n_1_2_1_1_1_3.html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pic>
        <p:nvPicPr>
          <p:cNvPr id="4098" name="Picture 2" descr="File:Censorship TMP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02" y="4625853"/>
            <a:ext cx="2965684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792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210" y="14488"/>
            <a:ext cx="8315214" cy="1089019"/>
          </a:xfrm>
        </p:spPr>
        <p:txBody>
          <a:bodyPr>
            <a:normAutofit/>
          </a:bodyPr>
          <a:lstStyle/>
          <a:p>
            <a:pPr algn="ctr"/>
            <a:r>
              <a:rPr lang="fr-FR" altLang="ja-JP" sz="2800" dirty="0" smtClean="0"/>
              <a:t>L’ouverture (forcée) du japon (</a:t>
            </a:r>
            <a:r>
              <a:rPr lang="ja-JP" altLang="fr-FR" sz="2800" dirty="0" smtClean="0"/>
              <a:t>開国</a:t>
            </a:r>
            <a:r>
              <a:rPr lang="fr-FR" altLang="ja-JP" sz="2800" dirty="0" smtClean="0"/>
              <a:t>)</a:t>
            </a:r>
            <a:endParaRPr lang="fr-FR" sz="2800" dirty="0"/>
          </a:p>
        </p:txBody>
      </p:sp>
      <p:pic>
        <p:nvPicPr>
          <p:cNvPr id="4" name="Picture 2" descr="https://upload.wikimedia.org/wikipedia/commons/thumb/3/3e/%D0%92%D0%B8%D0%B7%D0%B8%D1%82_%D0%9F%D0%B5%D1%80%D1%80%D0%B8_%D0%B2_1854_%D0%B3%D0%BE%D0%B4%D1%83.jpg/350px-%D0%92%D0%B8%D0%B7%D0%B8%D1%82_%D0%9F%D0%B5%D1%80%D1%80%D0%B8_%D0%B2_1854_%D0%B3%D0%BE%D0%B4%D1%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198080"/>
            <a:ext cx="3347864" cy="231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kanekashi.com/blog/wp-content/uploads/img2011/%E9%BB%92%E8%88%B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89" y="4493564"/>
            <a:ext cx="2983327" cy="23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upload.wikimedia.org/wikipedia/commons/8/8b/Matthew_Calbraith_Perr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47" y="1427687"/>
            <a:ext cx="2139363" cy="24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Ã©sultat de recherche d'images pour &quot;éå½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925" y="4162356"/>
            <a:ext cx="3880763" cy="27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2147260" y="1875103"/>
            <a:ext cx="30087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u="sng" dirty="0" smtClean="0">
                <a:solidFill>
                  <a:schemeClr val="tx2"/>
                </a:solidFill>
              </a:rPr>
              <a:t>Commodore Matthew Perry :</a:t>
            </a:r>
          </a:p>
          <a:p>
            <a:pPr algn="just"/>
            <a:r>
              <a:rPr lang="fr-FR" sz="1400" dirty="0" smtClean="0">
                <a:solidFill>
                  <a:schemeClr val="tx2"/>
                </a:solidFill>
              </a:rPr>
              <a:t>Chargé par le président Américain </a:t>
            </a:r>
            <a:r>
              <a:rPr lang="fr-FR" sz="1400" dirty="0" err="1" smtClean="0">
                <a:solidFill>
                  <a:schemeClr val="tx2"/>
                </a:solidFill>
              </a:rPr>
              <a:t>Millard</a:t>
            </a:r>
            <a:r>
              <a:rPr lang="fr-FR" sz="1400" dirty="0" smtClean="0">
                <a:solidFill>
                  <a:schemeClr val="tx2"/>
                </a:solidFill>
              </a:rPr>
              <a:t> Fillmore de faire ouvrir les ports japonais aux américains.</a:t>
            </a:r>
          </a:p>
          <a:p>
            <a:pPr algn="just"/>
            <a:endParaRPr lang="fr-FR" sz="1400" dirty="0">
              <a:solidFill>
                <a:schemeClr val="tx2"/>
              </a:solidFill>
            </a:endParaRPr>
          </a:p>
          <a:p>
            <a:pPr algn="just"/>
            <a:r>
              <a:rPr lang="fr-FR" sz="1400" dirty="0" smtClean="0">
                <a:solidFill>
                  <a:schemeClr val="tx2"/>
                </a:solidFill>
              </a:rPr>
              <a:t>Débarque en </a:t>
            </a:r>
            <a:r>
              <a:rPr lang="fr-FR" sz="1400" dirty="0" smtClean="0">
                <a:solidFill>
                  <a:schemeClr val="accent2"/>
                </a:solidFill>
              </a:rPr>
              <a:t>juillet 1853 </a:t>
            </a:r>
            <a:r>
              <a:rPr lang="fr-FR" sz="1400" dirty="0" smtClean="0">
                <a:solidFill>
                  <a:schemeClr val="tx2"/>
                </a:solidFill>
              </a:rPr>
              <a:t>à </a:t>
            </a:r>
            <a:r>
              <a:rPr lang="fr-FR" sz="1400" dirty="0" err="1" smtClean="0">
                <a:solidFill>
                  <a:schemeClr val="tx2"/>
                </a:solidFill>
              </a:rPr>
              <a:t>Uraga</a:t>
            </a:r>
            <a:r>
              <a:rPr lang="fr-FR" sz="1400" dirty="0" smtClean="0">
                <a:solidFill>
                  <a:schemeClr val="tx2"/>
                </a:solidFill>
              </a:rPr>
              <a:t> pour transmettre au pouvoir Shogunal les demandes du gouvernement américain</a:t>
            </a:r>
          </a:p>
          <a:p>
            <a:pPr algn="just"/>
            <a:endParaRPr lang="fr-FR" sz="1400" dirty="0">
              <a:solidFill>
                <a:schemeClr val="tx2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917025" y="4908922"/>
            <a:ext cx="242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Un des 4 bateaux noirs (</a:t>
            </a:r>
            <a:r>
              <a:rPr lang="fr-FR" i="1" dirty="0" err="1" smtClean="0">
                <a:solidFill>
                  <a:schemeClr val="tx2"/>
                </a:solidFill>
              </a:rPr>
              <a:t>kurofune</a:t>
            </a:r>
            <a:r>
              <a:rPr lang="fr-FR" dirty="0" smtClean="0">
                <a:solidFill>
                  <a:schemeClr val="tx2"/>
                </a:solidFill>
              </a:rPr>
              <a:t>)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5148064" y="3506699"/>
            <a:ext cx="3995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Retour de Perry 7 mois plus tard à Yokohama en </a:t>
            </a:r>
            <a:r>
              <a:rPr lang="fr-FR" dirty="0" smtClean="0">
                <a:solidFill>
                  <a:schemeClr val="accent2"/>
                </a:solidFill>
              </a:rPr>
              <a:t>février 1854 </a:t>
            </a:r>
            <a:r>
              <a:rPr lang="fr-FR" dirty="0" smtClean="0">
                <a:solidFill>
                  <a:schemeClr val="tx2"/>
                </a:solidFill>
              </a:rPr>
              <a:t>(10 bateaux)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18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droit dans les colonies japonaises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916833"/>
            <a:ext cx="8964488" cy="3168351"/>
          </a:xfrm>
        </p:spPr>
        <p:txBody>
          <a:bodyPr anchor="t">
            <a:normAutofit fontScale="77500" lnSpcReduction="2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fr-FR" altLang="ja-JP" u="sng" dirty="0" smtClean="0"/>
              <a:t>En principe</a:t>
            </a:r>
            <a:r>
              <a:rPr lang="fr-FR" altLang="ja-JP" dirty="0" smtClean="0"/>
              <a:t>, le droit japonais ne </a:t>
            </a:r>
            <a:r>
              <a:rPr lang="fr-FR" altLang="ja-JP" dirty="0" smtClean="0">
                <a:solidFill>
                  <a:schemeClr val="accent2"/>
                </a:solidFill>
              </a:rPr>
              <a:t>s’appliquait pas</a:t>
            </a:r>
            <a:r>
              <a:rPr lang="fr-FR" altLang="ja-JP" dirty="0" smtClean="0"/>
              <a:t> dans les colonies comme au Japon : distinction entre le t</a:t>
            </a:r>
            <a:r>
              <a:rPr lang="fr-FR" altLang="ja-JP" dirty="0" smtClean="0">
                <a:solidFill>
                  <a:schemeClr val="accent2"/>
                </a:solidFill>
              </a:rPr>
              <a:t>erritoire intérieur</a:t>
            </a:r>
            <a:r>
              <a:rPr lang="fr-FR" altLang="ja-JP" dirty="0" smtClean="0"/>
              <a:t> (</a:t>
            </a:r>
            <a:r>
              <a:rPr lang="fr-FR" altLang="ja-JP" i="1" dirty="0" err="1" smtClean="0"/>
              <a:t>naichi</a:t>
            </a:r>
            <a:r>
              <a:rPr lang="fr-FR" altLang="ja-JP" i="1" dirty="0" smtClean="0"/>
              <a:t> </a:t>
            </a:r>
            <a:r>
              <a:rPr lang="ja-JP" altLang="fr-FR" dirty="0" smtClean="0"/>
              <a:t>内地</a:t>
            </a:r>
            <a:r>
              <a:rPr lang="fr-FR" altLang="ja-JP" dirty="0" smtClean="0"/>
              <a:t>) et les </a:t>
            </a:r>
            <a:r>
              <a:rPr lang="fr-FR" altLang="ja-JP" dirty="0" smtClean="0">
                <a:solidFill>
                  <a:schemeClr val="accent2"/>
                </a:solidFill>
              </a:rPr>
              <a:t>territoires extérieurs </a:t>
            </a:r>
            <a:r>
              <a:rPr lang="fr-FR" altLang="ja-JP" dirty="0" smtClean="0"/>
              <a:t>(</a:t>
            </a:r>
            <a:r>
              <a:rPr lang="fr-FR" altLang="ja-JP" i="1" dirty="0" err="1" smtClean="0"/>
              <a:t>gaichi</a:t>
            </a:r>
            <a:r>
              <a:rPr lang="fr-FR" altLang="ja-JP" dirty="0"/>
              <a:t> </a:t>
            </a:r>
            <a:r>
              <a:rPr lang="ja-JP" altLang="fr-FR" dirty="0"/>
              <a:t>外</a:t>
            </a:r>
            <a:r>
              <a:rPr lang="ja-JP" altLang="fr-FR" dirty="0" smtClean="0"/>
              <a:t>地</a:t>
            </a:r>
            <a:r>
              <a:rPr lang="fr-FR" altLang="ja-JP" dirty="0" smtClean="0"/>
              <a:t>) : Taiwan, Corée, Île </a:t>
            </a:r>
            <a:r>
              <a:rPr lang="fr-FR" dirty="0" smtClean="0"/>
              <a:t>Sakhaline…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altLang="ja-JP" dirty="0" smtClean="0"/>
              <a:t>Néanmoins, le droit japonais s’appliquait aux </a:t>
            </a:r>
            <a:r>
              <a:rPr lang="fr-FR" altLang="ja-JP" dirty="0" smtClean="0">
                <a:solidFill>
                  <a:schemeClr val="accent2"/>
                </a:solidFill>
              </a:rPr>
              <a:t>japonais </a:t>
            </a:r>
            <a:r>
              <a:rPr lang="fr-FR" altLang="ja-JP" dirty="0" smtClean="0"/>
              <a:t>(</a:t>
            </a:r>
            <a:r>
              <a:rPr lang="ja-JP" altLang="fr-FR" dirty="0" smtClean="0"/>
              <a:t>内地人</a:t>
            </a:r>
            <a:r>
              <a:rPr lang="fr-FR" altLang="ja-JP" dirty="0" smtClean="0"/>
              <a:t>) résidant dans les colonies (soldats par ex).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altLang="ja-JP" dirty="0" smtClean="0"/>
              <a:t>Ce sont les </a:t>
            </a:r>
            <a:r>
              <a:rPr lang="fr-FR" altLang="ja-JP" dirty="0" smtClean="0">
                <a:solidFill>
                  <a:schemeClr val="accent2"/>
                </a:solidFill>
              </a:rPr>
              <a:t>gouverneurs</a:t>
            </a:r>
            <a:r>
              <a:rPr lang="fr-FR" altLang="ja-JP" dirty="0" smtClean="0"/>
              <a:t> (</a:t>
            </a:r>
            <a:r>
              <a:rPr lang="fr-FR" altLang="ja-JP" i="1" dirty="0" err="1" smtClean="0"/>
              <a:t>sôtoku</a:t>
            </a:r>
            <a:r>
              <a:rPr lang="fr-FR" altLang="ja-JP" i="1" dirty="0" smtClean="0"/>
              <a:t> </a:t>
            </a:r>
            <a:r>
              <a:rPr lang="ja-JP" altLang="fr-FR" dirty="0" smtClean="0"/>
              <a:t>総督</a:t>
            </a:r>
            <a:r>
              <a:rPr lang="fr-FR" altLang="ja-JP" dirty="0" smtClean="0"/>
              <a:t>)</a:t>
            </a:r>
            <a:r>
              <a:rPr lang="fr-FR" altLang="ja-JP" dirty="0"/>
              <a:t> </a:t>
            </a:r>
            <a:r>
              <a:rPr lang="fr-FR" altLang="ja-JP" dirty="0" smtClean="0"/>
              <a:t>japonais</a:t>
            </a:r>
            <a:r>
              <a:rPr lang="fr-FR" altLang="ja-JP" dirty="0" smtClean="0"/>
              <a:t> qui édictaient des ordonnances au nom de l’Empereur qui avaient valeur de loi (</a:t>
            </a:r>
            <a:r>
              <a:rPr lang="fr-FR" altLang="ja-JP" dirty="0" smtClean="0"/>
              <a:t>Corée = </a:t>
            </a:r>
            <a:r>
              <a:rPr lang="fr-FR" altLang="ja-JP" i="1" dirty="0" err="1" smtClean="0"/>
              <a:t>seirei</a:t>
            </a:r>
            <a:r>
              <a:rPr lang="fr-FR" altLang="ja-JP" i="1" dirty="0" smtClean="0"/>
              <a:t> </a:t>
            </a:r>
            <a:r>
              <a:rPr lang="ja-JP" altLang="fr-FR" dirty="0" smtClean="0"/>
              <a:t>制令</a:t>
            </a:r>
            <a:r>
              <a:rPr lang="fr-FR" altLang="ja-JP" dirty="0" smtClean="0"/>
              <a:t> ; Taiwan = </a:t>
            </a:r>
            <a:r>
              <a:rPr lang="fr-FR" altLang="ja-JP" i="1" dirty="0" err="1" smtClean="0"/>
              <a:t>ritsurei</a:t>
            </a:r>
            <a:r>
              <a:rPr lang="fr-FR" altLang="ja-JP" i="1" dirty="0" smtClean="0"/>
              <a:t> </a:t>
            </a:r>
            <a:r>
              <a:rPr lang="ja-JP" altLang="fr-FR" dirty="0"/>
              <a:t>律</a:t>
            </a:r>
            <a:r>
              <a:rPr lang="ja-JP" altLang="fr-FR" dirty="0" smtClean="0"/>
              <a:t>令</a:t>
            </a:r>
            <a:r>
              <a:rPr lang="fr-FR" altLang="ja-JP" dirty="0" smtClean="0"/>
              <a:t>)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altLang="ja-JP" dirty="0" smtClean="0"/>
              <a:t>En </a:t>
            </a:r>
            <a:r>
              <a:rPr lang="fr-FR" altLang="ja-JP" b="1" u="sng" dirty="0" smtClean="0"/>
              <a:t>Corée</a:t>
            </a:r>
            <a:r>
              <a:rPr lang="fr-FR" altLang="ja-JP" dirty="0" smtClean="0"/>
              <a:t>, </a:t>
            </a:r>
            <a:r>
              <a:rPr lang="fr-FR" altLang="ja-JP" dirty="0" smtClean="0">
                <a:solidFill>
                  <a:schemeClr val="accent2"/>
                </a:solidFill>
              </a:rPr>
              <a:t>système dérogatoire </a:t>
            </a:r>
            <a:r>
              <a:rPr lang="fr-FR" altLang="ja-JP" dirty="0" smtClean="0">
                <a:sym typeface="Wingdings" panose="05000000000000000000" pitchFamily="2" charset="2"/>
              </a:rPr>
              <a:t> seules quelques lois japonaises particulières sont appliquées, tout le reste est réglementé par les ordonnances du gouverneur (des officiers militaires).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fr-FR" altLang="ja-JP" dirty="0" smtClean="0">
                <a:sym typeface="Wingdings" panose="05000000000000000000" pitchFamily="2" charset="2"/>
              </a:rPr>
              <a:t>A </a:t>
            </a:r>
            <a:r>
              <a:rPr lang="fr-FR" altLang="ja-JP" b="1" u="sng" dirty="0" smtClean="0">
                <a:sym typeface="Wingdings" panose="05000000000000000000" pitchFamily="2" charset="2"/>
              </a:rPr>
              <a:t>Taiwan</a:t>
            </a:r>
            <a:r>
              <a:rPr lang="fr-FR" altLang="ja-JP" dirty="0" smtClean="0">
                <a:sym typeface="Wingdings" panose="05000000000000000000" pitchFamily="2" charset="2"/>
              </a:rPr>
              <a:t>, </a:t>
            </a:r>
            <a:r>
              <a:rPr lang="fr-FR" altLang="ja-JP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système moins dérogatoire </a:t>
            </a:r>
            <a:r>
              <a:rPr lang="fr-FR" altLang="ja-JP" dirty="0" smtClean="0">
                <a:sym typeface="Wingdings" panose="05000000000000000000" pitchFamily="2" charset="2"/>
              </a:rPr>
              <a:t> En </a:t>
            </a:r>
            <a:r>
              <a:rPr lang="fr-FR" altLang="ja-JP" dirty="0">
                <a:sym typeface="Wingdings" panose="05000000000000000000" pitchFamily="2" charset="2"/>
              </a:rPr>
              <a:t>1907, principe de </a:t>
            </a:r>
            <a:r>
              <a:rPr lang="fr-FR" altLang="ja-JP" dirty="0">
                <a:solidFill>
                  <a:schemeClr val="accent2"/>
                </a:solidFill>
                <a:sym typeface="Wingdings" panose="05000000000000000000" pitchFamily="2" charset="2"/>
              </a:rPr>
              <a:t>supériorité de la loi japonaise </a:t>
            </a:r>
            <a:r>
              <a:rPr lang="fr-FR" altLang="ja-JP" dirty="0">
                <a:sym typeface="Wingdings" panose="05000000000000000000" pitchFamily="2" charset="2"/>
              </a:rPr>
              <a:t>sur les ordonnances du gouverneur (hiérarchie des </a:t>
            </a:r>
            <a:r>
              <a:rPr lang="fr-FR" altLang="ja-JP" dirty="0" smtClean="0">
                <a:sym typeface="Wingdings" panose="05000000000000000000" pitchFamily="2" charset="2"/>
              </a:rPr>
              <a:t>normes donc ordonnances ne doivent pas contredire le droit japonais). </a:t>
            </a:r>
            <a:br>
              <a:rPr lang="fr-FR" altLang="ja-JP" dirty="0" smtClean="0">
                <a:sym typeface="Wingdings" panose="05000000000000000000" pitchFamily="2" charset="2"/>
              </a:rPr>
            </a:br>
            <a:r>
              <a:rPr lang="fr-FR" altLang="ja-JP" dirty="0" smtClean="0">
                <a:sym typeface="Wingdings" panose="05000000000000000000" pitchFamily="2" charset="2"/>
              </a:rPr>
              <a:t>En </a:t>
            </a:r>
            <a:r>
              <a:rPr lang="fr-FR" altLang="ja-JP" dirty="0">
                <a:sym typeface="Wingdings" panose="05000000000000000000" pitchFamily="2" charset="2"/>
              </a:rPr>
              <a:t>1922, </a:t>
            </a:r>
            <a:r>
              <a:rPr lang="fr-FR" altLang="ja-JP" dirty="0">
                <a:solidFill>
                  <a:schemeClr val="accent2"/>
                </a:solidFill>
                <a:sym typeface="Wingdings" panose="05000000000000000000" pitchFamily="2" charset="2"/>
              </a:rPr>
              <a:t>principe de subsidiarité </a:t>
            </a:r>
            <a:r>
              <a:rPr lang="fr-FR" altLang="ja-JP" dirty="0" smtClean="0">
                <a:sym typeface="Wingdings" panose="05000000000000000000" pitchFamily="2" charset="2"/>
              </a:rPr>
              <a:t>adopté  Le gouverneur n’édicte que les matières pour lesquelles il n’existe pas déjà une norme japonaise. </a:t>
            </a:r>
            <a:r>
              <a:rPr lang="fr-FR" altLang="ja-JP" dirty="0" smtClean="0">
                <a:sym typeface="Wingdings" panose="05000000000000000000" pitchFamily="2" charset="2"/>
              </a:rPr>
              <a:t>On parle de principe </a:t>
            </a:r>
            <a:r>
              <a:rPr lang="fr-FR" altLang="ja-JP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d’extension territoriale du droit japonais </a:t>
            </a:r>
            <a:r>
              <a:rPr lang="fr-FR" altLang="ja-JP" dirty="0" smtClean="0">
                <a:sym typeface="Wingdings" panose="05000000000000000000" pitchFamily="2" charset="2"/>
              </a:rPr>
              <a:t>(</a:t>
            </a:r>
            <a:r>
              <a:rPr lang="fr-FR" altLang="ja-JP" i="1" dirty="0" err="1" smtClean="0">
                <a:sym typeface="Wingdings" panose="05000000000000000000" pitchFamily="2" charset="2"/>
              </a:rPr>
              <a:t>naichihô</a:t>
            </a:r>
            <a:r>
              <a:rPr lang="fr-FR" altLang="ja-JP" i="1" dirty="0" smtClean="0">
                <a:sym typeface="Wingdings" panose="05000000000000000000" pitchFamily="2" charset="2"/>
              </a:rPr>
              <a:t> </a:t>
            </a:r>
            <a:r>
              <a:rPr lang="fr-FR" altLang="ja-JP" i="1" dirty="0" err="1" smtClean="0">
                <a:sym typeface="Wingdings" panose="05000000000000000000" pitchFamily="2" charset="2"/>
              </a:rPr>
              <a:t>enchôshugi</a:t>
            </a:r>
            <a:r>
              <a:rPr lang="fr-FR" altLang="ja-JP" dirty="0" smtClean="0">
                <a:sym typeface="Wingdings" panose="05000000000000000000" pitchFamily="2" charset="2"/>
              </a:rPr>
              <a:t> </a:t>
            </a:r>
            <a:r>
              <a:rPr lang="ja-JP" altLang="fr-FR" dirty="0" smtClean="0">
                <a:sym typeface="Wingdings" panose="05000000000000000000" pitchFamily="2" charset="2"/>
              </a:rPr>
              <a:t>内地法延長主義</a:t>
            </a:r>
            <a:r>
              <a:rPr lang="fr-FR" altLang="ja-JP" dirty="0" smtClean="0">
                <a:sym typeface="Wingdings" panose="05000000000000000000" pitchFamily="2" charset="2"/>
              </a:rPr>
              <a:t>). Il s’agissait de calmer le sentiment d’inégalité et les velléités indépendantistes. </a:t>
            </a:r>
            <a:r>
              <a:rPr lang="fr-FR" altLang="ja-JP" dirty="0" smtClean="0">
                <a:sym typeface="Wingdings" panose="05000000000000000000" pitchFamily="2" charset="2"/>
              </a:rPr>
              <a:t>Après 1938, loi de mobilisation nationale pour tout l’Empire… (entrée dans l’État de guerre).</a:t>
            </a:r>
            <a:endParaRPr lang="fr-FR" altLang="ja-JP" dirty="0" smtClean="0"/>
          </a:p>
          <a:p>
            <a:pPr algn="just">
              <a:buFont typeface="Wingdings" panose="05000000000000000000" pitchFamily="2" charset="2"/>
              <a:buChar char="v"/>
            </a:pPr>
            <a:endParaRPr lang="fr-FR" dirty="0" smtClean="0">
              <a:hlinkClick r:id="rId2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fr-FR" dirty="0"/>
          </a:p>
        </p:txBody>
      </p:sp>
      <p:grpSp>
        <p:nvGrpSpPr>
          <p:cNvPr id="5" name="Groupe 4"/>
          <p:cNvGrpSpPr/>
          <p:nvPr/>
        </p:nvGrpSpPr>
        <p:grpSpPr>
          <a:xfrm>
            <a:off x="179512" y="4727308"/>
            <a:ext cx="4320480" cy="2016224"/>
            <a:chOff x="179512" y="4727308"/>
            <a:chExt cx="4320480" cy="2016224"/>
          </a:xfrm>
        </p:grpSpPr>
        <p:pic>
          <p:nvPicPr>
            <p:cNvPr id="1026" name="Picture 2" descr="朝鮮総督府 - Wikipedia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4" t="13501" r="2840" b="25607"/>
            <a:stretch/>
          </p:blipFill>
          <p:spPr bwMode="auto">
            <a:xfrm>
              <a:off x="179512" y="4727308"/>
              <a:ext cx="4320480" cy="2016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/>
            <p:cNvSpPr txBox="1"/>
            <p:nvPr/>
          </p:nvSpPr>
          <p:spPr>
            <a:xfrm>
              <a:off x="1835696" y="472730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ja-JP" sz="1400" b="1" dirty="0" smtClean="0">
                  <a:solidFill>
                    <a:schemeClr val="tx2"/>
                  </a:solidFill>
                </a:rPr>
                <a:t>Gouvernement général de Corée</a:t>
              </a:r>
              <a:endParaRPr lang="fr-FR" sz="14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5796136" y="4849996"/>
            <a:ext cx="3240360" cy="2006538"/>
            <a:chOff x="5796136" y="4849996"/>
            <a:chExt cx="3240360" cy="2006538"/>
          </a:xfrm>
        </p:grpSpPr>
        <p:pic>
          <p:nvPicPr>
            <p:cNvPr id="1028" name="Picture 4" descr="https://upload.wikimedia.org/wikipedia/commons/thumb/7/78/Government-general_of_Taiwan.jpg/300px-Government-general_of_Taiwan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4875533"/>
              <a:ext cx="3240360" cy="1981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ZoneTexte 6"/>
            <p:cNvSpPr txBox="1"/>
            <p:nvPr/>
          </p:nvSpPr>
          <p:spPr>
            <a:xfrm>
              <a:off x="7058776" y="4849996"/>
              <a:ext cx="16896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ja-JP" sz="1400" b="1" dirty="0">
                  <a:solidFill>
                    <a:schemeClr val="tx2"/>
                  </a:solidFill>
                </a:rPr>
                <a:t>Gouvernement général </a:t>
              </a:r>
              <a:r>
                <a:rPr lang="fr-FR" altLang="ja-JP" sz="1400" b="1" dirty="0" smtClean="0">
                  <a:solidFill>
                    <a:schemeClr val="tx2"/>
                  </a:solidFill>
                </a:rPr>
                <a:t>de Taiwan</a:t>
              </a:r>
              <a:endParaRPr lang="fr-FR" sz="1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22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ED4B99-32F7-0847-A5B0-3E143CCA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32" y="884608"/>
            <a:ext cx="86868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400" dirty="0" smtClean="0"/>
              <a:t>A </a:t>
            </a:r>
            <a:r>
              <a:rPr lang="fr-FR" sz="2400" dirty="0"/>
              <a:t>– Le traumatisme des traités inégaux</a:t>
            </a:r>
            <a:br>
              <a:rPr lang="fr-FR" sz="2400" dirty="0"/>
            </a:br>
            <a:r>
              <a:rPr lang="fr-FR" sz="2400" dirty="0"/>
              <a:t/>
            </a:r>
            <a:br>
              <a:rPr lang="fr-FR" sz="2400" dirty="0"/>
            </a:br>
            <a:r>
              <a:rPr lang="fr-FR" sz="2000" dirty="0"/>
              <a:t>Le contenu des traités </a:t>
            </a:r>
            <a:r>
              <a:rPr lang="fr-FR" sz="2000" dirty="0" smtClean="0"/>
              <a:t>inégaux </a:t>
            </a:r>
            <a:r>
              <a:rPr lang="fr-FR" sz="1600" dirty="0" smtClean="0"/>
              <a:t>(</a:t>
            </a:r>
            <a:r>
              <a:rPr lang="fr-FR" sz="1600" i="1" dirty="0" err="1" smtClean="0"/>
              <a:t>fubyôdô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jôyaku</a:t>
            </a:r>
            <a:r>
              <a:rPr lang="fr-FR" sz="1600" i="1" dirty="0" smtClean="0"/>
              <a:t> </a:t>
            </a:r>
            <a:r>
              <a:rPr lang="ja-JP" altLang="fr-FR" sz="1600" dirty="0" smtClean="0"/>
              <a:t>不平等条約</a:t>
            </a:r>
            <a:r>
              <a:rPr lang="fr-FR" sz="1600" dirty="0" smtClean="0"/>
              <a:t>)</a:t>
            </a:r>
            <a:endParaRPr lang="fr-FR" sz="24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41E091-0B30-5246-910E-BDF2DBB70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056931"/>
            <a:ext cx="6372200" cy="4684437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>
                <a:solidFill>
                  <a:schemeClr val="accent2"/>
                </a:solidFill>
              </a:rPr>
              <a:t>1) l’ouverture du territoire japonais aux </a:t>
            </a:r>
            <a:r>
              <a:rPr lang="fr-FR" b="1" dirty="0" smtClean="0">
                <a:solidFill>
                  <a:schemeClr val="accent2"/>
                </a:solidFill>
              </a:rPr>
              <a:t>Étrangers</a:t>
            </a:r>
            <a:endParaRPr lang="fr-FR" b="1" dirty="0">
              <a:solidFill>
                <a:schemeClr val="accent2"/>
              </a:solidFill>
            </a:endParaRPr>
          </a:p>
          <a:p>
            <a:pPr lvl="1">
              <a:buFont typeface="Wingdings" pitchFamily="2" charset="2"/>
              <a:buChar char="v"/>
            </a:pPr>
            <a:r>
              <a:rPr lang="fr-FR" dirty="0"/>
              <a:t>Ports ouverts au commerce international</a:t>
            </a:r>
          </a:p>
          <a:p>
            <a:pPr lvl="1">
              <a:buFont typeface="Wingdings" pitchFamily="2" charset="2"/>
              <a:buChar char="v"/>
            </a:pPr>
            <a:r>
              <a:rPr lang="fr-FR" dirty="0"/>
              <a:t>Lieux de résidence des étrangers</a:t>
            </a:r>
          </a:p>
          <a:p>
            <a:pPr lvl="1">
              <a:buFont typeface="Wingdings" pitchFamily="2" charset="2"/>
              <a:buChar char="v"/>
            </a:pPr>
            <a:r>
              <a:rPr lang="fr-FR" dirty="0"/>
              <a:t>Permis de circulation dans le pays</a:t>
            </a:r>
          </a:p>
          <a:p>
            <a:pPr>
              <a:buFont typeface="Wingdings" pitchFamily="2" charset="2"/>
              <a:buChar char="v"/>
            </a:pPr>
            <a:r>
              <a:rPr lang="fr-FR" b="1" dirty="0">
                <a:solidFill>
                  <a:schemeClr val="accent2"/>
                </a:solidFill>
              </a:rPr>
              <a:t>2) les tarifs douaniers</a:t>
            </a:r>
          </a:p>
          <a:p>
            <a:pPr lvl="1">
              <a:buFont typeface="Wingdings" pitchFamily="2" charset="2"/>
              <a:buChar char="v"/>
            </a:pPr>
            <a:r>
              <a:rPr lang="fr-FR" dirty="0"/>
              <a:t>Par catégorie de produits</a:t>
            </a:r>
          </a:p>
          <a:p>
            <a:pPr lvl="1">
              <a:buFont typeface="Wingdings" pitchFamily="2" charset="2"/>
              <a:buChar char="v"/>
            </a:pPr>
            <a:r>
              <a:rPr lang="fr-FR" dirty="0"/>
              <a:t>Droits d’importation et </a:t>
            </a:r>
            <a:r>
              <a:rPr lang="fr-FR" dirty="0" smtClean="0"/>
              <a:t>d’exportation (5% pour les biens étrangers…)</a:t>
            </a:r>
            <a:endParaRPr lang="fr-FR" dirty="0"/>
          </a:p>
          <a:p>
            <a:pPr lvl="1">
              <a:buFont typeface="Wingdings" pitchFamily="2" charset="2"/>
              <a:buChar char="v"/>
            </a:pPr>
            <a:r>
              <a:rPr lang="fr-FR" dirty="0"/>
              <a:t>Asymétrie entre les puissances étrangères et le </a:t>
            </a:r>
            <a:r>
              <a:rPr lang="fr-FR" dirty="0" smtClean="0"/>
              <a:t>Japon (fin 1911)</a:t>
            </a:r>
            <a:endParaRPr lang="fr-FR" dirty="0"/>
          </a:p>
          <a:p>
            <a:pPr>
              <a:buFont typeface="Wingdings" pitchFamily="2" charset="2"/>
              <a:buChar char="v"/>
            </a:pPr>
            <a:r>
              <a:rPr lang="fr-FR" b="1" dirty="0">
                <a:solidFill>
                  <a:schemeClr val="accent2"/>
                </a:solidFill>
              </a:rPr>
              <a:t>3) les clauses d’extra-territorialité</a:t>
            </a:r>
          </a:p>
          <a:p>
            <a:pPr lvl="1">
              <a:buFont typeface="Wingdings" pitchFamily="2" charset="2"/>
              <a:buChar char="v"/>
            </a:pPr>
            <a:r>
              <a:rPr lang="fr-FR" altLang="ja-JP" dirty="0" smtClean="0"/>
              <a:t>Étrangers jugés selon leur justice consulaire (juges étrangers, droits étrangers) </a:t>
            </a:r>
            <a:r>
              <a:rPr lang="fr-FR" altLang="ja-JP" dirty="0" smtClean="0">
                <a:sym typeface="Wingdings" pitchFamily="2" charset="2"/>
              </a:rPr>
              <a:t></a:t>
            </a:r>
            <a:r>
              <a:rPr lang="fr-FR" altLang="ja-JP" dirty="0" smtClean="0"/>
              <a:t>droit japonais trop « barbare », pas assez moderne</a:t>
            </a:r>
            <a:endParaRPr lang="fr-FR" dirty="0" smtClean="0"/>
          </a:p>
          <a:p>
            <a:pPr lvl="1">
              <a:buFont typeface="Wingdings" pitchFamily="2" charset="2"/>
              <a:buChar char="v"/>
            </a:pPr>
            <a:r>
              <a:rPr lang="fr-FR" dirty="0" smtClean="0"/>
              <a:t>Incapacité </a:t>
            </a:r>
            <a:r>
              <a:rPr lang="fr-FR" dirty="0"/>
              <a:t>des Japonais à défendre leurs intérêts</a:t>
            </a:r>
          </a:p>
          <a:p>
            <a:pPr lvl="1">
              <a:buFont typeface="Wingdings" pitchFamily="2" charset="2"/>
              <a:buChar char="v"/>
            </a:pP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846D2C-E83A-164B-AFF4-4173EF9E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1800" y="76200"/>
            <a:ext cx="3705200" cy="288925"/>
          </a:xfrm>
        </p:spPr>
        <p:txBody>
          <a:bodyPr/>
          <a:lstStyle/>
          <a:p>
            <a:r>
              <a:rPr lang="fr-FR" dirty="0"/>
              <a:t>B. </a:t>
            </a:r>
            <a:r>
              <a:rPr lang="fr-FR" dirty="0" err="1"/>
              <a:t>Jaluzot</a:t>
            </a:r>
            <a:r>
              <a:rPr lang="fr-FR" dirty="0"/>
              <a:t> - Institut d'Asie Orientale UMR 5062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793EA5-3528-DF40-9240-3928C5E2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20CC-8E88-C849-8130-870A79C5654A}" type="slidenum">
              <a:rPr lang="fr-FR" smtClean="0"/>
              <a:t>3</a:t>
            </a:fld>
            <a:endParaRPr lang="fr-FR"/>
          </a:p>
        </p:txBody>
      </p:sp>
      <p:pic>
        <p:nvPicPr>
          <p:cNvPr id="6" name="Picture 4" descr="https://upload.wikimedia.org/wikipedia/commons/thumb/6/6d/Kobe_bund_Japan_1872.jpg/220px-Kobe_bund_Japan_18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590717"/>
            <a:ext cx="20955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6658024" y="6278204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ja-JP" sz="1200" dirty="0" smtClean="0">
                <a:solidFill>
                  <a:schemeClr val="tx2"/>
                </a:solidFill>
              </a:rPr>
              <a:t>Concession coloniale à Kobe, 1872</a:t>
            </a:r>
            <a:endParaRPr lang="fr-FR" sz="1200" dirty="0">
              <a:solidFill>
                <a:schemeClr val="tx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69A31B-B481-4F4B-A9E9-1B379246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25" y="1900371"/>
            <a:ext cx="2868340" cy="193607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026053" y="3910878"/>
            <a:ext cx="3079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200" dirty="0" smtClean="0"/>
              <a:t>Traités </a:t>
            </a:r>
            <a:r>
              <a:rPr lang="fr-FR" sz="1200" dirty="0"/>
              <a:t>de paix, d'amitié et de commerce, 1858</a:t>
            </a:r>
          </a:p>
          <a:p>
            <a:pPr lvl="0"/>
            <a:r>
              <a:rPr lang="fr-FR" sz="1200" dirty="0" smtClean="0"/>
              <a:t>(dits </a:t>
            </a:r>
            <a:r>
              <a:rPr lang="fr-FR" sz="1200" b="1" dirty="0" smtClean="0"/>
              <a:t>Traités </a:t>
            </a:r>
            <a:r>
              <a:rPr lang="fr-FR" sz="1200" b="1" dirty="0"/>
              <a:t>de </a:t>
            </a:r>
            <a:r>
              <a:rPr lang="fr-FR" sz="1200" b="1" dirty="0" err="1" smtClean="0"/>
              <a:t>Ansei</a:t>
            </a:r>
            <a:r>
              <a:rPr lang="fr-FR" sz="1200" dirty="0" smtClean="0"/>
              <a:t>) - </a:t>
            </a:r>
            <a:r>
              <a:rPr lang="fr-FR" altLang="ja-JP" sz="1200" dirty="0" smtClean="0"/>
              <a:t>Béatrice </a:t>
            </a:r>
            <a:r>
              <a:rPr lang="fr-FR" altLang="ja-JP" sz="1200" dirty="0" err="1" smtClean="0"/>
              <a:t>Jaluzot</a:t>
            </a:r>
            <a:r>
              <a:rPr lang="fr-FR" altLang="ja-JP" sz="1200" dirty="0"/>
              <a:t> ©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25198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restauration de meiji </a:t>
            </a:r>
            <a:r>
              <a:rPr lang="fr-FR" sz="2700" dirty="0" smtClean="0"/>
              <a:t>(</a:t>
            </a:r>
            <a:r>
              <a:rPr lang="fr-FR" sz="2700" i="1" dirty="0" smtClean="0"/>
              <a:t>meiji </a:t>
            </a:r>
            <a:r>
              <a:rPr lang="fr-FR" sz="2700" i="1" dirty="0" err="1" smtClean="0"/>
              <a:t>ishin</a:t>
            </a:r>
            <a:r>
              <a:rPr lang="fr-FR" sz="2700" i="1" dirty="0" smtClean="0"/>
              <a:t> </a:t>
            </a:r>
            <a:r>
              <a:rPr lang="ja-JP" altLang="fr-FR" sz="2700" dirty="0" smtClean="0"/>
              <a:t>明治維新</a:t>
            </a:r>
            <a:r>
              <a:rPr lang="fr-FR" altLang="ja-JP" sz="2700" dirty="0" smtClean="0"/>
              <a:t>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3764"/>
            <a:ext cx="2846131" cy="4559300"/>
          </a:xfrm>
          <a:prstGeom prst="rect">
            <a:avLst/>
          </a:prstGeom>
        </p:spPr>
      </p:pic>
      <p:pic>
        <p:nvPicPr>
          <p:cNvPr id="8" name="Picture 4" descr="ファイル:Meiji tenno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090677"/>
            <a:ext cx="2673077" cy="436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2208853"/>
            <a:ext cx="3062288" cy="39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392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754162"/>
            <a:ext cx="8236148" cy="838200"/>
          </a:xfrm>
        </p:spPr>
        <p:txBody>
          <a:bodyPr>
            <a:noAutofit/>
          </a:bodyPr>
          <a:lstStyle/>
          <a:p>
            <a:pPr algn="ctr"/>
            <a:r>
              <a:rPr lang="fr-FR" sz="2400" dirty="0" smtClean="0"/>
              <a:t>Légitimation du nouveau gouvernement impérial : </a:t>
            </a:r>
            <a:br>
              <a:rPr lang="fr-FR" sz="2400" dirty="0" smtClean="0"/>
            </a:br>
            <a:r>
              <a:rPr lang="fr-FR" sz="2400" dirty="0" smtClean="0"/>
              <a:t>un « retour aux sources »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916832"/>
            <a:ext cx="8812088" cy="4401772"/>
          </a:xfrm>
        </p:spPr>
        <p:txBody>
          <a:bodyPr anchor="t"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dirty="0" smtClean="0"/>
              <a:t>Instauration du </a:t>
            </a:r>
            <a:r>
              <a:rPr lang="fr-FR" i="1" dirty="0" err="1" smtClean="0"/>
              <a:t>Dajôkan</a:t>
            </a:r>
            <a:r>
              <a:rPr lang="fr-FR" dirty="0" smtClean="0"/>
              <a:t> </a:t>
            </a:r>
            <a:r>
              <a:rPr lang="ja-JP" altLang="fr-FR" dirty="0" smtClean="0"/>
              <a:t>太政官</a:t>
            </a:r>
            <a:r>
              <a:rPr lang="fr-FR" altLang="ja-JP" dirty="0" smtClean="0"/>
              <a:t> en 1868</a:t>
            </a:r>
          </a:p>
          <a:p>
            <a:pPr lvl="1">
              <a:buFont typeface="Wingdings" pitchFamily="2" charset="2"/>
              <a:buChar char="v"/>
            </a:pPr>
            <a:r>
              <a:rPr lang="fr-FR" dirty="0" smtClean="0"/>
              <a:t>Basé sur « l’État régi par les codes », un système politique issu de la Chine des Tang (confucianisme)</a:t>
            </a:r>
            <a:br>
              <a:rPr lang="fr-FR" dirty="0" smtClean="0"/>
            </a:br>
            <a:r>
              <a:rPr lang="fr-FR" sz="2400" dirty="0" smtClean="0"/>
              <a:t>(en vigueur aux 7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et 8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siècles au Japon </a:t>
            </a:r>
            <a:r>
              <a:rPr lang="fr-FR" sz="2400" dirty="0" smtClean="0">
                <a:sym typeface="Wingdings" pitchFamily="2" charset="2"/>
              </a:rPr>
              <a:t></a:t>
            </a:r>
            <a:r>
              <a:rPr lang="fr-FR" sz="2400" i="1" dirty="0" err="1" smtClean="0">
                <a:sym typeface="Wingdings" pitchFamily="2" charset="2"/>
              </a:rPr>
              <a:t>Daijôkan</a:t>
            </a:r>
            <a:r>
              <a:rPr lang="fr-FR" sz="2400" dirty="0" smtClean="0">
                <a:sym typeface="Wingdings" pitchFamily="2" charset="2"/>
              </a:rPr>
              <a:t>)</a:t>
            </a:r>
            <a:endParaRPr lang="fr-FR" sz="2400" dirty="0" smtClean="0"/>
          </a:p>
          <a:p>
            <a:pPr>
              <a:buFont typeface="Wingdings" pitchFamily="2" charset="2"/>
              <a:buChar char="v"/>
            </a:pP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AutoShape 2" descr="Résultat de recherche d'images pour &quot;太政官&quot;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 descr="C:\Users\Nono\ownCloud\Documents japon\Cours 2019-2020\Histoire du XXe siècle\Dajokan seitaish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90913"/>
            <a:ext cx="4165451" cy="31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940152" y="4509120"/>
            <a:ext cx="29523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Séparation fonctionnelle des trois pouvoirs </a:t>
            </a:r>
            <a:br>
              <a:rPr lang="fr-FR" dirty="0" smtClean="0"/>
            </a:br>
            <a:r>
              <a:rPr lang="fr-FR" dirty="0" smtClean="0"/>
              <a:t>(et non organique, car tout est compris </a:t>
            </a:r>
            <a:r>
              <a:rPr lang="fr-FR" u="sng" dirty="0" smtClean="0"/>
              <a:t>dans</a:t>
            </a:r>
            <a:r>
              <a:rPr lang="fr-FR" dirty="0" smtClean="0"/>
              <a:t> le </a:t>
            </a:r>
            <a:r>
              <a:rPr lang="fr-FR" i="1" dirty="0" err="1" smtClean="0"/>
              <a:t>Dajôkan</a:t>
            </a:r>
            <a:r>
              <a:rPr lang="fr-FR" i="1" dirty="0" smtClean="0"/>
              <a:t>. </a:t>
            </a:r>
            <a:br>
              <a:rPr lang="fr-FR" i="1" dirty="0" smtClean="0"/>
            </a:br>
            <a:r>
              <a:rPr lang="fr-FR" dirty="0" smtClean="0"/>
              <a:t>Pas d’indépendance des différents organes)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3390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tat régi par les codes (</a:t>
            </a:r>
            <a:r>
              <a:rPr lang="ja-JP" altLang="fr-FR" dirty="0" smtClean="0"/>
              <a:t>律令国家</a:t>
            </a:r>
            <a:r>
              <a:rPr lang="fr-FR" altLang="ja-JP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a0226578_95525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899978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5924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81534"/>
          </a:xfrm>
        </p:spPr>
        <p:txBody>
          <a:bodyPr/>
          <a:lstStyle/>
          <a:p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tat dirigé par les codes (</a:t>
            </a:r>
            <a:r>
              <a:rPr lang="ja-JP" altLang="fr-FR" dirty="0" smtClean="0"/>
              <a:t>律令国家</a:t>
            </a:r>
            <a:r>
              <a:rPr lang="fr-FR" altLang="ja-JP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 descr="Image associ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34" y="1489865"/>
            <a:ext cx="6932793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ésultat de recherche d'images pour &quot;律令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510" y="4188713"/>
            <a:ext cx="5516490" cy="27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818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fr-FR" sz="2000" dirty="0" smtClean="0"/>
              <a:t>B </a:t>
            </a:r>
            <a:r>
              <a:rPr lang="fr-FR" sz="2000" dirty="0"/>
              <a:t>– Codification et modernisation du droit japonais</a:t>
            </a:r>
            <a:br>
              <a:rPr lang="fr-FR" sz="2000" dirty="0"/>
            </a:br>
            <a:endParaRPr lang="fr-FR" sz="2000" dirty="0">
              <a:solidFill>
                <a:srgbClr val="C0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988840"/>
            <a:ext cx="9144000" cy="115475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 smtClean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7504" y="1851748"/>
            <a:ext cx="6624737" cy="51056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u="sng" dirty="0" smtClean="0"/>
              <a:t>A quoi sert la codification ?</a:t>
            </a:r>
          </a:p>
          <a:p>
            <a:pPr algn="just">
              <a:buFont typeface="Wingdings" pitchFamily="2" charset="2"/>
              <a:buChar char="v"/>
            </a:pPr>
            <a:r>
              <a:rPr lang="fr-FR" sz="1900" dirty="0"/>
              <a:t>En droit, la codification est l'action qui </a:t>
            </a:r>
            <a:r>
              <a:rPr lang="fr-FR" sz="1900" dirty="0">
                <a:solidFill>
                  <a:schemeClr val="accent2"/>
                </a:solidFill>
              </a:rPr>
              <a:t>consiste à regrouper</a:t>
            </a:r>
            <a:r>
              <a:rPr lang="fr-FR" sz="1900" dirty="0"/>
              <a:t>, à </a:t>
            </a:r>
            <a:r>
              <a:rPr lang="fr-FR" sz="1900" dirty="0">
                <a:solidFill>
                  <a:schemeClr val="accent2"/>
                </a:solidFill>
              </a:rPr>
              <a:t>consolider</a:t>
            </a:r>
            <a:r>
              <a:rPr lang="fr-FR" sz="1900" dirty="0"/>
              <a:t> et à </a:t>
            </a:r>
            <a:r>
              <a:rPr lang="fr-FR" sz="1900" dirty="0">
                <a:solidFill>
                  <a:schemeClr val="accent2"/>
                </a:solidFill>
              </a:rPr>
              <a:t>structurer</a:t>
            </a:r>
            <a:r>
              <a:rPr lang="fr-FR" sz="1900" dirty="0"/>
              <a:t> en </a:t>
            </a:r>
            <a:r>
              <a:rPr lang="fr-FR" sz="1900" b="1" dirty="0">
                <a:solidFill>
                  <a:schemeClr val="accent2"/>
                </a:solidFill>
              </a:rPr>
              <a:t>un seul recueil</a:t>
            </a:r>
            <a:r>
              <a:rPr lang="fr-FR" sz="1900" dirty="0"/>
              <a:t>, appelé code, des </a:t>
            </a:r>
            <a:r>
              <a:rPr lang="fr-FR" sz="1900" dirty="0">
                <a:solidFill>
                  <a:schemeClr val="accent2"/>
                </a:solidFill>
              </a:rPr>
              <a:t>éléments épars</a:t>
            </a:r>
            <a:r>
              <a:rPr lang="fr-FR" sz="1900" dirty="0"/>
              <a:t> de normes juridiques existantes concernant une matière ou un domaine donné</a:t>
            </a:r>
            <a:r>
              <a:rPr lang="fr-FR" sz="1900" dirty="0" smtClean="0"/>
              <a:t>. Elle </a:t>
            </a:r>
            <a:r>
              <a:rPr lang="fr-FR" sz="1900" dirty="0"/>
              <a:t>est motivée par la volonté de rendre </a:t>
            </a:r>
            <a:r>
              <a:rPr lang="fr-FR" sz="1900" dirty="0">
                <a:solidFill>
                  <a:schemeClr val="accent2"/>
                </a:solidFill>
              </a:rPr>
              <a:t>plus accessibles </a:t>
            </a:r>
            <a:r>
              <a:rPr lang="fr-FR" sz="1900" dirty="0"/>
              <a:t>et </a:t>
            </a:r>
            <a:r>
              <a:rPr lang="fr-FR" sz="1900" dirty="0">
                <a:solidFill>
                  <a:schemeClr val="accent2"/>
                </a:solidFill>
              </a:rPr>
              <a:t>plus intelligibles les règles de droit </a:t>
            </a:r>
            <a:r>
              <a:rPr lang="fr-FR" sz="1900" dirty="0"/>
              <a:t>en les organisant de manière cohérente et en suivant un plan logique</a:t>
            </a:r>
            <a:r>
              <a:rPr lang="fr-FR" sz="1900" dirty="0" smtClean="0"/>
              <a:t>. </a:t>
            </a:r>
            <a:endParaRPr lang="fr-FR" sz="1900" dirty="0"/>
          </a:p>
          <a:p>
            <a:pPr algn="just">
              <a:buFont typeface="Wingdings" pitchFamily="2" charset="2"/>
              <a:buChar char="v"/>
            </a:pPr>
            <a:r>
              <a:rPr lang="fr-FR" sz="1900" dirty="0" smtClean="0"/>
              <a:t>La codification permet aussi : </a:t>
            </a:r>
            <a:r>
              <a:rPr lang="fr-FR" sz="1900" dirty="0" smtClean="0">
                <a:solidFill>
                  <a:schemeClr val="accent2"/>
                </a:solidFill>
              </a:rPr>
              <a:t>l'actualisation </a:t>
            </a:r>
            <a:r>
              <a:rPr lang="fr-FR" sz="1900" dirty="0">
                <a:solidFill>
                  <a:schemeClr val="accent2"/>
                </a:solidFill>
              </a:rPr>
              <a:t>du droit par l'abrogation des textes </a:t>
            </a:r>
            <a:r>
              <a:rPr lang="fr-FR" sz="1900" dirty="0" smtClean="0">
                <a:solidFill>
                  <a:schemeClr val="accent2"/>
                </a:solidFill>
              </a:rPr>
              <a:t>obsolètes</a:t>
            </a:r>
            <a:r>
              <a:rPr lang="fr-FR" sz="1900" dirty="0" smtClean="0"/>
              <a:t>, la </a:t>
            </a:r>
            <a:r>
              <a:rPr lang="fr-FR" sz="1900" dirty="0"/>
              <a:t>mise en évidence des </a:t>
            </a:r>
            <a:r>
              <a:rPr lang="fr-FR" sz="1900" dirty="0">
                <a:solidFill>
                  <a:schemeClr val="accent2"/>
                </a:solidFill>
              </a:rPr>
              <a:t>lacunes</a:t>
            </a:r>
            <a:r>
              <a:rPr lang="fr-FR" sz="1900" dirty="0"/>
              <a:t> dans le système juridique et de préparer les réformes visant à les combler. Cela permet à une autorité (un </a:t>
            </a:r>
            <a:r>
              <a:rPr lang="fr-FR" sz="1900" dirty="0" err="1"/>
              <a:t>Etat</a:t>
            </a:r>
            <a:r>
              <a:rPr lang="fr-FR" sz="1900" dirty="0"/>
              <a:t> par ex.) de </a:t>
            </a:r>
            <a:r>
              <a:rPr lang="fr-FR" sz="1900" dirty="0">
                <a:solidFill>
                  <a:schemeClr val="accent2"/>
                </a:solidFill>
              </a:rPr>
              <a:t>monopoliser la création du </a:t>
            </a:r>
            <a:r>
              <a:rPr lang="fr-FR" sz="1900" dirty="0" smtClean="0">
                <a:solidFill>
                  <a:schemeClr val="accent2"/>
                </a:solidFill>
              </a:rPr>
              <a:t>droit</a:t>
            </a:r>
            <a:r>
              <a:rPr lang="fr-FR" sz="1900" dirty="0" smtClean="0"/>
              <a:t>. On parle de « </a:t>
            </a:r>
            <a:r>
              <a:rPr lang="fr-FR" sz="1900" dirty="0" smtClean="0">
                <a:solidFill>
                  <a:schemeClr val="accent2"/>
                </a:solidFill>
              </a:rPr>
              <a:t>centralisme juridique</a:t>
            </a:r>
            <a:r>
              <a:rPr lang="fr-FR" sz="1900" dirty="0" smtClean="0"/>
              <a:t> » (c’est un moyen d’imposer ses règles sur son territoire)</a:t>
            </a:r>
          </a:p>
          <a:p>
            <a:pPr algn="just">
              <a:buFont typeface="Wingdings" pitchFamily="2" charset="2"/>
              <a:buChar char="v"/>
            </a:pPr>
            <a:endParaRPr lang="fr-FR" dirty="0"/>
          </a:p>
          <a:p>
            <a:pPr algn="just">
              <a:buFont typeface="Wingdings" pitchFamily="2" charset="2"/>
              <a:buChar char="v"/>
            </a:pPr>
            <a:endParaRPr lang="fr-FR" sz="1900" dirty="0" smtClean="0"/>
          </a:p>
          <a:p>
            <a:pPr algn="just">
              <a:buFont typeface="Wingdings" pitchFamily="2" charset="2"/>
              <a:buChar char="v"/>
            </a:pPr>
            <a:endParaRPr lang="fr-FR" sz="1900" dirty="0" smtClean="0"/>
          </a:p>
        </p:txBody>
      </p:sp>
      <p:pic>
        <p:nvPicPr>
          <p:cNvPr id="3076" name="Picture 4" descr="Codes de rentrée | Editions Dallo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934" y="2708919"/>
            <a:ext cx="2406066" cy="368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15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fr-FR" sz="2000" dirty="0" smtClean="0"/>
              <a:t>B </a:t>
            </a:r>
            <a:r>
              <a:rPr lang="fr-FR" sz="2000" dirty="0"/>
              <a:t>– Codification et modernisation du droit japonais</a:t>
            </a:r>
            <a:br>
              <a:rPr lang="fr-FR" sz="2000" dirty="0"/>
            </a:br>
            <a:endParaRPr lang="fr-FR" sz="2000" dirty="0">
              <a:solidFill>
                <a:srgbClr val="C0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988840"/>
            <a:ext cx="9144000" cy="115475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endParaRPr lang="fr-FR" dirty="0"/>
          </a:p>
          <a:p>
            <a:pPr>
              <a:buFont typeface="Wingdings" pitchFamily="2" charset="2"/>
              <a:buChar char="v"/>
            </a:pPr>
            <a:endParaRPr lang="fr-FR" dirty="0" smtClean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107503" y="1851748"/>
            <a:ext cx="6408711" cy="48896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fr-FR" sz="1900" u="sng" dirty="0" smtClean="0"/>
              <a:t>Quels sont les différents types de codifications ?</a:t>
            </a:r>
          </a:p>
          <a:p>
            <a:pPr algn="just">
              <a:buFont typeface="Wingdings" pitchFamily="2" charset="2"/>
              <a:buChar char="v"/>
            </a:pPr>
            <a:r>
              <a:rPr lang="fr-FR" sz="1900" dirty="0"/>
              <a:t>Une codification implique une </a:t>
            </a:r>
            <a:r>
              <a:rPr lang="fr-FR" sz="1900" dirty="0">
                <a:solidFill>
                  <a:schemeClr val="accent2"/>
                </a:solidFill>
              </a:rPr>
              <a:t>forme de rupture</a:t>
            </a:r>
            <a:r>
              <a:rPr lang="fr-FR" sz="1900" dirty="0"/>
              <a:t>, dans la mesure où </a:t>
            </a:r>
            <a:r>
              <a:rPr lang="fr-FR" sz="1900" dirty="0" smtClean="0">
                <a:solidFill>
                  <a:schemeClr val="accent2"/>
                </a:solidFill>
              </a:rPr>
              <a:t>le code se </a:t>
            </a:r>
            <a:r>
              <a:rPr lang="fr-FR" sz="1900" dirty="0">
                <a:solidFill>
                  <a:schemeClr val="accent2"/>
                </a:solidFill>
              </a:rPr>
              <a:t>substitue totalement</a:t>
            </a:r>
            <a:r>
              <a:rPr lang="fr-FR" sz="1900" dirty="0"/>
              <a:t> ou </a:t>
            </a:r>
            <a:r>
              <a:rPr lang="fr-FR" sz="1900" dirty="0">
                <a:solidFill>
                  <a:schemeClr val="accent2"/>
                </a:solidFill>
              </a:rPr>
              <a:t>partiellement</a:t>
            </a:r>
            <a:r>
              <a:rPr lang="fr-FR" sz="1900" dirty="0"/>
              <a:t> à des </a:t>
            </a:r>
            <a:r>
              <a:rPr lang="fr-FR" sz="1900" dirty="0">
                <a:solidFill>
                  <a:schemeClr val="accent2"/>
                </a:solidFill>
              </a:rPr>
              <a:t>textes antérieurs</a:t>
            </a:r>
            <a:r>
              <a:rPr lang="fr-FR" sz="1900" dirty="0"/>
              <a:t>. Mais </a:t>
            </a:r>
            <a:r>
              <a:rPr lang="fr-FR" sz="1900" dirty="0" smtClean="0"/>
              <a:t>cette </a:t>
            </a:r>
            <a:r>
              <a:rPr lang="fr-FR" sz="1900" dirty="0"/>
              <a:t>rupture est plus ou moins importante</a:t>
            </a:r>
            <a:endParaRPr lang="fr-FR" sz="1900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fr-FR" sz="1900" dirty="0" smtClean="0"/>
              <a:t>La </a:t>
            </a:r>
            <a:r>
              <a:rPr lang="fr-FR" sz="1900" dirty="0">
                <a:solidFill>
                  <a:schemeClr val="accent2"/>
                </a:solidFill>
              </a:rPr>
              <a:t>codification-collection</a:t>
            </a:r>
            <a:r>
              <a:rPr lang="fr-FR" sz="1900" dirty="0"/>
              <a:t> (ou </a:t>
            </a:r>
            <a:r>
              <a:rPr lang="fr-FR" sz="1900" dirty="0">
                <a:solidFill>
                  <a:schemeClr val="accent2"/>
                </a:solidFill>
              </a:rPr>
              <a:t>codification-compilation</a:t>
            </a:r>
            <a:r>
              <a:rPr lang="fr-FR" sz="1900" dirty="0"/>
              <a:t>) ne constitue pas de vraie rupture, se contentant de </a:t>
            </a:r>
            <a:r>
              <a:rPr lang="fr-FR" sz="1900" dirty="0">
                <a:solidFill>
                  <a:schemeClr val="accent2"/>
                </a:solidFill>
              </a:rPr>
              <a:t>regrouper des textes qui subsistent</a:t>
            </a:r>
            <a:r>
              <a:rPr lang="fr-FR" sz="1900" dirty="0"/>
              <a:t>. La </a:t>
            </a:r>
            <a:r>
              <a:rPr lang="fr-FR" sz="1900" b="1" dirty="0"/>
              <a:t>codification privée </a:t>
            </a:r>
            <a:r>
              <a:rPr lang="fr-FR" sz="1900" dirty="0"/>
              <a:t>se fait toujours de cette manière. La </a:t>
            </a:r>
            <a:r>
              <a:rPr lang="fr-FR" sz="1900" b="1" dirty="0"/>
              <a:t>codification officielle </a:t>
            </a:r>
            <a:r>
              <a:rPr lang="fr-FR" sz="1900" dirty="0"/>
              <a:t>ne laisse généralement pas subsister les textes </a:t>
            </a:r>
            <a:r>
              <a:rPr lang="fr-FR" sz="1900" dirty="0" smtClean="0"/>
              <a:t>précédents.</a:t>
            </a:r>
            <a:endParaRPr lang="fr-FR" sz="1900" dirty="0"/>
          </a:p>
          <a:p>
            <a:pPr marL="342900" indent="-342900" algn="just">
              <a:buFont typeface="+mj-lt"/>
              <a:buAutoNum type="arabicPeriod"/>
            </a:pPr>
            <a:r>
              <a:rPr lang="fr-FR" sz="1900" dirty="0"/>
              <a:t>La </a:t>
            </a:r>
            <a:r>
              <a:rPr lang="fr-FR" sz="1900" dirty="0">
                <a:solidFill>
                  <a:schemeClr val="accent2"/>
                </a:solidFill>
              </a:rPr>
              <a:t>codification à droit constant </a:t>
            </a:r>
            <a:r>
              <a:rPr lang="fr-FR" sz="1900" dirty="0"/>
              <a:t>constitue une </a:t>
            </a:r>
            <a:r>
              <a:rPr lang="fr-FR" sz="1900" dirty="0">
                <a:solidFill>
                  <a:schemeClr val="accent2"/>
                </a:solidFill>
              </a:rPr>
              <a:t>rupture dans les textes</a:t>
            </a:r>
            <a:r>
              <a:rPr lang="fr-FR" sz="1900" dirty="0"/>
              <a:t>, mais </a:t>
            </a:r>
            <a:r>
              <a:rPr lang="fr-FR" sz="1900" dirty="0">
                <a:solidFill>
                  <a:schemeClr val="accent2"/>
                </a:solidFill>
              </a:rPr>
              <a:t>pas dans le droit positif</a:t>
            </a:r>
            <a:r>
              <a:rPr lang="fr-FR" sz="1900" dirty="0"/>
              <a:t>. Les textes antérieurs sont expressément abrogés mais leur </a:t>
            </a:r>
            <a:r>
              <a:rPr lang="fr-FR" sz="1900" dirty="0">
                <a:solidFill>
                  <a:schemeClr val="accent2"/>
                </a:solidFill>
              </a:rPr>
              <a:t>contenu est repris dans le code</a:t>
            </a:r>
            <a:r>
              <a:rPr lang="fr-FR" sz="1900" dirty="0"/>
              <a:t>, à l'exception des textes obsolètes (qui n'avaient été abrogés qu'implicitement) de sorte que le droit positif demeure : c'est la pratique française </a:t>
            </a:r>
            <a:r>
              <a:rPr lang="fr-FR" sz="1900" dirty="0" smtClean="0"/>
              <a:t>actuelle.</a:t>
            </a:r>
            <a:endParaRPr lang="fr-FR" sz="1900" dirty="0"/>
          </a:p>
          <a:p>
            <a:pPr marL="342900" indent="-342900" algn="just">
              <a:buFont typeface="+mj-lt"/>
              <a:buAutoNum type="arabicPeriod"/>
            </a:pPr>
            <a:r>
              <a:rPr lang="fr-FR" sz="1900" dirty="0"/>
              <a:t>La </a:t>
            </a:r>
            <a:r>
              <a:rPr lang="fr-FR" sz="1900" dirty="0">
                <a:solidFill>
                  <a:schemeClr val="accent2"/>
                </a:solidFill>
              </a:rPr>
              <a:t>codification au sens plein du terme </a:t>
            </a:r>
            <a:r>
              <a:rPr lang="fr-FR" sz="1900" dirty="0"/>
              <a:t>tend à </a:t>
            </a:r>
            <a:r>
              <a:rPr lang="fr-FR" sz="1900" dirty="0">
                <a:solidFill>
                  <a:schemeClr val="accent2"/>
                </a:solidFill>
              </a:rPr>
              <a:t>rompre non seulement avec les textes, mais avec le fond</a:t>
            </a:r>
            <a:r>
              <a:rPr lang="fr-FR" sz="1900" dirty="0"/>
              <a:t>. La rupture n'est jamais complète : même les codes napoléoniens ont repris des portions significatives de l'ancien droit. Un exemple récent de codification avec rupture est le code pénal français de 1994 qui a introduit plusieurs nouveautés (abandon des peines plancher, suppression des peines d'emprisonnement contraventionnelles, etc.).</a:t>
            </a:r>
          </a:p>
          <a:p>
            <a:pPr algn="just">
              <a:buFont typeface="Wingdings" pitchFamily="2" charset="2"/>
              <a:buChar char="v"/>
            </a:pPr>
            <a:endParaRPr lang="fr-FR" sz="1900" dirty="0" smtClean="0"/>
          </a:p>
          <a:p>
            <a:pPr algn="just">
              <a:buFont typeface="Wingdings" pitchFamily="2" charset="2"/>
              <a:buChar char="v"/>
            </a:pPr>
            <a:endParaRPr lang="fr-FR" sz="1900" dirty="0" smtClean="0"/>
          </a:p>
        </p:txBody>
      </p:sp>
      <p:pic>
        <p:nvPicPr>
          <p:cNvPr id="3074" name="Picture 2" descr="六法全書も買取ります 大吉 姫路朝日町店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4" t="9503" r="5687" b="11316"/>
          <a:stretch/>
        </p:blipFill>
        <p:spPr bwMode="auto">
          <a:xfrm>
            <a:off x="6588224" y="3396457"/>
            <a:ext cx="2376265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677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21925</TotalTime>
  <Words>1446</Words>
  <Application>Microsoft Office PowerPoint</Application>
  <PresentationFormat>Affichage à l'écran (4:3)</PresentationFormat>
  <Paragraphs>113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HGｺﾞｼｯｸE</vt:lpstr>
      <vt:lpstr>MS Gothic</vt:lpstr>
      <vt:lpstr>Arial</vt:lpstr>
      <vt:lpstr>Calibri</vt:lpstr>
      <vt:lpstr>Gill Sans MT</vt:lpstr>
      <vt:lpstr>Wingdings</vt:lpstr>
      <vt:lpstr>Wingdings 2</vt:lpstr>
      <vt:lpstr>Dividende</vt:lpstr>
      <vt:lpstr>chapitre 1 – histoire moderne et contemporaine du droit japonais</vt:lpstr>
      <vt:lpstr>L’ouverture (forcée) du japon (開国)</vt:lpstr>
      <vt:lpstr>A – Le traumatisme des traités inégaux  Le contenu des traités inégaux (fubyôdô jôyaku 不平等条約)</vt:lpstr>
      <vt:lpstr>La restauration de meiji (meiji ishin 明治維新)</vt:lpstr>
      <vt:lpstr>Légitimation du nouveau gouvernement impérial :  un « retour aux sources »</vt:lpstr>
      <vt:lpstr>L’état régi par les codes (律令国家)</vt:lpstr>
      <vt:lpstr>L’état dirigé par les codes (律令国家)</vt:lpstr>
      <vt:lpstr>B – Codification et modernisation du droit japonais </vt:lpstr>
      <vt:lpstr>B – Codification et modernisation du droit japonais </vt:lpstr>
      <vt:lpstr>Le droit pénal au japon avant l’arrivée de  gustave émile boissonnade Kujikata osadamegaki 公事方御定書 (1742)</vt:lpstr>
      <vt:lpstr>Présentation PowerPoint</vt:lpstr>
      <vt:lpstr>Codification et modernisation du Droit</vt:lpstr>
      <vt:lpstr>La querelle sur le « code CIVIL boissonnade » 民法典論争</vt:lpstr>
      <vt:lpstr>Codification et modernisation du Droit</vt:lpstr>
      <vt:lpstr>Codification et modernisation du Droit</vt:lpstr>
      <vt:lpstr>Promulgation de la constitution Meiji (1890)  Autrement appelée Charte de meiji (constitution octroyée)</vt:lpstr>
      <vt:lpstr>Présentation PowerPoint</vt:lpstr>
      <vt:lpstr>Présentation PowerPoint</vt:lpstr>
      <vt:lpstr>Réduction des libertés fondamentales et  suppression de la dissidence politique</vt:lpstr>
      <vt:lpstr>Le droit dans les colonies japonaises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droit du japon</dc:title>
  <dc:creator>Nono Grivo</dc:creator>
  <cp:lastModifiedBy>Arnaud Grivaud</cp:lastModifiedBy>
  <cp:revision>353</cp:revision>
  <dcterms:created xsi:type="dcterms:W3CDTF">2016-12-21T16:22:46Z</dcterms:created>
  <dcterms:modified xsi:type="dcterms:W3CDTF">2022-01-31T15:03:40Z</dcterms:modified>
</cp:coreProperties>
</file>